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51"/>
  </p:notesMasterIdLst>
  <p:handoutMasterIdLst>
    <p:handoutMasterId r:id="rId52"/>
  </p:handoutMasterIdLst>
  <p:sldIdLst>
    <p:sldId id="413" r:id="rId2"/>
    <p:sldId id="662" r:id="rId3"/>
    <p:sldId id="663" r:id="rId4"/>
    <p:sldId id="595" r:id="rId5"/>
    <p:sldId id="608" r:id="rId6"/>
    <p:sldId id="611" r:id="rId7"/>
    <p:sldId id="609" r:id="rId8"/>
    <p:sldId id="610" r:id="rId9"/>
    <p:sldId id="612" r:id="rId10"/>
    <p:sldId id="607" r:id="rId11"/>
    <p:sldId id="598" r:id="rId12"/>
    <p:sldId id="601" r:id="rId13"/>
    <p:sldId id="519" r:id="rId14"/>
    <p:sldId id="604" r:id="rId15"/>
    <p:sldId id="282" r:id="rId16"/>
    <p:sldId id="421" r:id="rId17"/>
    <p:sldId id="665" r:id="rId18"/>
    <p:sldId id="658" r:id="rId19"/>
    <p:sldId id="659" r:id="rId20"/>
    <p:sldId id="313" r:id="rId21"/>
    <p:sldId id="348" r:id="rId22"/>
    <p:sldId id="349" r:id="rId23"/>
    <p:sldId id="664" r:id="rId24"/>
    <p:sldId id="656" r:id="rId25"/>
    <p:sldId id="515" r:id="rId26"/>
    <p:sldId id="362" r:id="rId27"/>
    <p:sldId id="363" r:id="rId28"/>
    <p:sldId id="405" r:id="rId29"/>
    <p:sldId id="657" r:id="rId30"/>
    <p:sldId id="372" r:id="rId31"/>
    <p:sldId id="373" r:id="rId32"/>
    <p:sldId id="623" r:id="rId33"/>
    <p:sldId id="615" r:id="rId34"/>
    <p:sldId id="616" r:id="rId35"/>
    <p:sldId id="619" r:id="rId36"/>
    <p:sldId id="617" r:id="rId37"/>
    <p:sldId id="618" r:id="rId38"/>
    <p:sldId id="667" r:id="rId39"/>
    <p:sldId id="543" r:id="rId40"/>
    <p:sldId id="546" r:id="rId41"/>
    <p:sldId id="621" r:id="rId42"/>
    <p:sldId id="620" r:id="rId43"/>
    <p:sldId id="666" r:id="rId44"/>
    <p:sldId id="580" r:id="rId45"/>
    <p:sldId id="582" r:id="rId46"/>
    <p:sldId id="592" r:id="rId47"/>
    <p:sldId id="576" r:id="rId48"/>
    <p:sldId id="578" r:id="rId49"/>
    <p:sldId id="579" r:id="rId50"/>
  </p:sldIdLst>
  <p:sldSz cx="9144000" cy="6858000" type="screen4x3"/>
  <p:notesSz cx="6670675" cy="9931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74" autoAdjust="0"/>
    <p:restoredTop sz="94807" autoAdjust="0"/>
  </p:normalViewPr>
  <p:slideViewPr>
    <p:cSldViewPr>
      <p:cViewPr varScale="1">
        <p:scale>
          <a:sx n="73" d="100"/>
          <a:sy n="73" d="100"/>
        </p:scale>
        <p:origin x="162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89083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32925"/>
            <a:ext cx="289083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FBEDF66-122E-40CE-B117-C9FBB3345AFC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014259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4348" tIns="47174" rIns="94348" bIns="47174" rtlCol="0"/>
          <a:lstStyle>
            <a:lvl1pPr algn="l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90838" cy="496888"/>
          </a:xfrm>
          <a:prstGeom prst="rect">
            <a:avLst/>
          </a:prstGeom>
        </p:spPr>
        <p:txBody>
          <a:bodyPr vert="horz" lIns="94348" tIns="47174" rIns="94348" bIns="47174" rtlCol="0"/>
          <a:lstStyle>
            <a:lvl1pPr algn="r">
              <a:defRPr sz="1200"/>
            </a:lvl1pPr>
          </a:lstStyle>
          <a:p>
            <a:pPr>
              <a:defRPr/>
            </a:pPr>
            <a:fld id="{54E8F92D-B5B4-405C-82C1-29B933F00CFF}" type="datetimeFigureOut">
              <a:rPr lang="th-TH"/>
              <a:pPr>
                <a:defRPr/>
              </a:pPr>
              <a:t>21/04/65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6125"/>
            <a:ext cx="49625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348" tIns="47174" rIns="94348" bIns="47174" rtlCol="0" anchor="ctr"/>
          <a:lstStyle/>
          <a:p>
            <a:pPr lvl="0"/>
            <a:endParaRPr lang="th-TH" noProof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66750" y="4718050"/>
            <a:ext cx="5337175" cy="4468813"/>
          </a:xfrm>
          <a:prstGeom prst="rect">
            <a:avLst/>
          </a:prstGeom>
        </p:spPr>
        <p:txBody>
          <a:bodyPr vert="horz" lIns="94348" tIns="47174" rIns="94348" bIns="47174" rtlCol="0"/>
          <a:lstStyle/>
          <a:p>
            <a:pPr lvl="0"/>
            <a:r>
              <a:rPr lang="th-TH" noProof="0"/>
              <a:t>คลิกเพื่อแก้ไขลักษณะของข้อความต้นแบบ</a:t>
            </a:r>
          </a:p>
          <a:p>
            <a:pPr lvl="1"/>
            <a:r>
              <a:rPr lang="th-TH" noProof="0"/>
              <a:t>ระดับที่สอง</a:t>
            </a:r>
          </a:p>
          <a:p>
            <a:pPr lvl="2"/>
            <a:r>
              <a:rPr lang="th-TH" noProof="0"/>
              <a:t>ระดับที่สาม</a:t>
            </a:r>
          </a:p>
          <a:p>
            <a:pPr lvl="3"/>
            <a:r>
              <a:rPr lang="th-TH" noProof="0"/>
              <a:t>ระดับที่สี่</a:t>
            </a:r>
          </a:p>
          <a:p>
            <a:pPr lvl="4"/>
            <a:r>
              <a:rPr lang="th-TH" noProof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890838" cy="496888"/>
          </a:xfrm>
          <a:prstGeom prst="rect">
            <a:avLst/>
          </a:prstGeom>
        </p:spPr>
        <p:txBody>
          <a:bodyPr vert="horz" lIns="94348" tIns="47174" rIns="94348" bIns="47174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778250" y="9432925"/>
            <a:ext cx="2890838" cy="496888"/>
          </a:xfrm>
          <a:prstGeom prst="rect">
            <a:avLst/>
          </a:prstGeom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322BDF2-6F85-41B8-9CA3-9B1CBB8B007E}" type="slidenum">
              <a:rPr lang="th-TH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36778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2BDF2-6F85-41B8-9CA3-9B1CBB8B007E}" type="slidenum">
              <a:rPr lang="th-TH" altLang="th-TH" smtClean="0"/>
              <a:pPr>
                <a:defRPr/>
              </a:pPr>
              <a:t>5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423447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2BDF2-6F85-41B8-9CA3-9B1CBB8B007E}" type="slidenum">
              <a:rPr lang="th-TH" altLang="th-TH" smtClean="0"/>
              <a:pPr>
                <a:defRPr/>
              </a:pPr>
              <a:t>20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43407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2BDF2-6F85-41B8-9CA3-9B1CBB8B007E}" type="slidenum">
              <a:rPr lang="th-TH" altLang="th-TH" smtClean="0"/>
              <a:pPr>
                <a:defRPr/>
              </a:pPr>
              <a:t>34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70132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2BDF2-6F85-41B8-9CA3-9B1CBB8B007E}" type="slidenum">
              <a:rPr lang="th-TH" altLang="th-TH" smtClean="0"/>
              <a:pPr>
                <a:defRPr/>
              </a:pPr>
              <a:t>35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972560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2BDF2-6F85-41B8-9CA3-9B1CBB8B007E}" type="slidenum">
              <a:rPr lang="th-TH" altLang="th-TH" smtClean="0"/>
              <a:pPr>
                <a:defRPr/>
              </a:pPr>
              <a:t>36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16735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2BDF2-6F85-41B8-9CA3-9B1CBB8B007E}" type="slidenum">
              <a:rPr lang="th-TH" altLang="th-TH" smtClean="0"/>
              <a:pPr>
                <a:defRPr/>
              </a:pPr>
              <a:t>37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48213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2BDF2-6F85-41B8-9CA3-9B1CBB8B007E}" type="slidenum">
              <a:rPr lang="th-TH" altLang="th-TH" smtClean="0"/>
              <a:pPr>
                <a:defRPr/>
              </a:pPr>
              <a:t>40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027728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2BDF2-6F85-41B8-9CA3-9B1CBB8B007E}" type="slidenum">
              <a:rPr lang="th-TH" altLang="th-TH" smtClean="0"/>
              <a:pPr>
                <a:defRPr/>
              </a:pPr>
              <a:t>47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025645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2BDF2-6F85-41B8-9CA3-9B1CBB8B007E}" type="slidenum">
              <a:rPr lang="th-TH" altLang="th-TH" smtClean="0"/>
              <a:pPr>
                <a:defRPr/>
              </a:pPr>
              <a:t>48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220768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57A20-EB7A-416F-BDC6-C589AEB61C68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434016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DB2D9-34C3-4D72-8CBD-DD10386361F5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1093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AF5B7-D564-4C6F-8713-D4FD58D22929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734907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FB1D8-2274-4AF2-BA51-5FD47CAEC6A6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69950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3A12C-EA18-4E93-BC97-6B3E69B76896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17210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27161-F0F3-4287-88ED-C01CF8667E34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57247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0E35E-FE8B-49DF-9C6C-DE93B451764B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35442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0C624-2A38-4ACA-AB29-8B9BCEA2DBDD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590856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E25B2-4F80-4862-A0A4-B71D290B2FE5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42006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F51BF-2219-4B4B-8437-A17E25C748E0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74836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5FD58-F1D8-4704-963B-DA3C89670ACC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18953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text styles</a:t>
            </a:r>
          </a:p>
          <a:p>
            <a:pPr lvl="1"/>
            <a:r>
              <a:rPr lang="en-US" altLang="th-TH"/>
              <a:t>Second level</a:t>
            </a:r>
          </a:p>
          <a:p>
            <a:pPr lvl="2"/>
            <a:r>
              <a:rPr lang="en-US" altLang="th-TH"/>
              <a:t>Third level</a:t>
            </a:r>
          </a:p>
          <a:p>
            <a:pPr lvl="3"/>
            <a:r>
              <a:rPr lang="en-US" altLang="th-TH"/>
              <a:t>Fourth level</a:t>
            </a:r>
          </a:p>
          <a:p>
            <a:pPr lvl="4"/>
            <a:r>
              <a:rPr lang="en-US" altLang="th-TH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146C89D-62FC-465A-A8EE-117974D8A7EC}" type="slidenum">
              <a:rPr lang="en-US" altLang="th-TH"/>
              <a:pPr>
                <a:defRPr/>
              </a:pPr>
              <a:t>‹#›</a:t>
            </a:fld>
            <a:endParaRPr lang="en-US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l.espressif.com/dl/package_esp32_index.json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2" descr="https://yt3.ggpht.com/-XW1x_JT1g24/AAAAAAAAAAI/AAAAAAAAAAA/lMWjeVh_HEw/s900-c-k-no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449009"/>
            <a:ext cx="2304092" cy="230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DC8D5F8B-F528-4469-B8DC-7132A9E40BCB}" type="slidenum">
              <a:rPr lang="en-US" altLang="th-TH" sz="1200" smtClean="0"/>
              <a:pPr/>
              <a:t>1</a:t>
            </a:fld>
            <a:endParaRPr lang="en-US" altLang="th-TH" sz="120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3" b="16667"/>
          <a:stretch/>
        </p:blipFill>
        <p:spPr>
          <a:xfrm>
            <a:off x="381000" y="2133600"/>
            <a:ext cx="5715000" cy="36576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834372"/>
            <a:ext cx="4143375" cy="1247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10</a:t>
            </a:fld>
            <a:endParaRPr lang="en-US" alt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1332"/>
            <a:ext cx="7388417" cy="647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1" y="1828801"/>
            <a:ext cx="6429009" cy="4876800"/>
          </a:xfrm>
          <a:prstGeom prst="rect">
            <a:avLst/>
          </a:prstGeom>
        </p:spPr>
      </p:pic>
      <p:sp>
        <p:nvSpPr>
          <p:cNvPr id="22532" name="ตัวแทนหมายเลขสไลด์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7258B20E-794A-4966-A181-F95F8F4D47F9}" type="slidenum">
              <a:rPr lang="en-US" altLang="th-TH" sz="1200" smtClean="0"/>
              <a:pPr/>
              <a:t>11</a:t>
            </a:fld>
            <a:endParaRPr lang="en-US" altLang="th-TH" sz="1200"/>
          </a:p>
        </p:txBody>
      </p:sp>
      <p:sp>
        <p:nvSpPr>
          <p:cNvPr id="11" name="ชื่อเรื่อง 1"/>
          <p:cNvSpPr>
            <a:spLocks noGrp="1"/>
          </p:cNvSpPr>
          <p:nvPr>
            <p:ph type="title"/>
          </p:nvPr>
        </p:nvSpPr>
        <p:spPr>
          <a:xfrm>
            <a:off x="124191" y="404813"/>
            <a:ext cx="5971809" cy="835025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Device Manager &amp; Com Port</a:t>
            </a:r>
            <a:endParaRPr lang="th-TH" altLang="th-TH" sz="3200" dirty="0">
              <a:latin typeface="+mn-lt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61" y="2582860"/>
            <a:ext cx="4970477" cy="3429000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15463"/>
            <a:ext cx="2514600" cy="20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9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12</a:t>
            </a:fld>
            <a:endParaRPr lang="en-US" altLang="th-TH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2"/>
          <a:srcRect l="5345" t="20000"/>
          <a:stretch/>
        </p:blipFill>
        <p:spPr>
          <a:xfrm>
            <a:off x="304800" y="2514600"/>
            <a:ext cx="8740370" cy="2743200"/>
          </a:xfrm>
          <a:prstGeom prst="rect">
            <a:avLst/>
          </a:prstGeom>
        </p:spPr>
      </p:pic>
      <p:sp>
        <p:nvSpPr>
          <p:cNvPr id="7" name="ชื่อเรื่อง 1"/>
          <p:cNvSpPr>
            <a:spLocks noGrp="1"/>
          </p:cNvSpPr>
          <p:nvPr>
            <p:ph type="title"/>
          </p:nvPr>
        </p:nvSpPr>
        <p:spPr>
          <a:xfrm>
            <a:off x="317500" y="652462"/>
            <a:ext cx="8826499" cy="682625"/>
          </a:xfrm>
        </p:spPr>
        <p:txBody>
          <a:bodyPr/>
          <a:lstStyle/>
          <a:p>
            <a:r>
              <a:rPr lang="th-TH" sz="3600" dirty="0"/>
              <a:t>ติดตั้ง </a:t>
            </a:r>
            <a:r>
              <a:rPr lang="en-US" sz="2800" dirty="0"/>
              <a:t>Driver</a:t>
            </a:r>
            <a:r>
              <a:rPr lang="th-TH" sz="2800" dirty="0"/>
              <a:t> โดยเลือกตามระบบปฏิบัติการ </a:t>
            </a:r>
            <a:r>
              <a:rPr lang="en-US" sz="2800" dirty="0"/>
              <a:t>windows</a:t>
            </a:r>
            <a:r>
              <a:rPr lang="th-TH" sz="2800" dirty="0"/>
              <a:t> </a:t>
            </a:r>
            <a:r>
              <a:rPr lang="en-US" sz="2800" dirty="0"/>
              <a:t>64 </a:t>
            </a:r>
            <a:r>
              <a:rPr lang="th-TH" sz="2800" dirty="0"/>
              <a:t>หรือ </a:t>
            </a:r>
            <a:r>
              <a:rPr lang="en-US" sz="2800" dirty="0"/>
              <a:t>32 bit</a:t>
            </a:r>
            <a:r>
              <a:rPr lang="th-TH" sz="2800" dirty="0"/>
              <a:t> </a:t>
            </a:r>
          </a:p>
        </p:txBody>
      </p:sp>
      <p:sp>
        <p:nvSpPr>
          <p:cNvPr id="8" name="เฟรม 7"/>
          <p:cNvSpPr/>
          <p:nvPr/>
        </p:nvSpPr>
        <p:spPr bwMode="auto">
          <a:xfrm>
            <a:off x="1371601" y="3098800"/>
            <a:ext cx="2895600" cy="711200"/>
          </a:xfrm>
          <a:prstGeom prst="fram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0" name="ลูกศรเชื่อมต่อแบบตรง 9"/>
          <p:cNvCxnSpPr/>
          <p:nvPr/>
        </p:nvCxnSpPr>
        <p:spPr bwMode="auto">
          <a:xfrm flipH="1">
            <a:off x="3505200" y="1231900"/>
            <a:ext cx="3581402" cy="2120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ลูกศรเชื่อมต่อแบบตรง 11"/>
          <p:cNvCxnSpPr/>
          <p:nvPr/>
        </p:nvCxnSpPr>
        <p:spPr bwMode="auto">
          <a:xfrm flipH="1">
            <a:off x="3657600" y="1219200"/>
            <a:ext cx="4572000" cy="2362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0454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13</a:t>
            </a:fld>
            <a:endParaRPr lang="en-US" altLang="th-TH"/>
          </a:p>
        </p:txBody>
      </p:sp>
      <p:sp>
        <p:nvSpPr>
          <p:cNvPr id="6" name="สี่เหลี่ยมผืนผ้า 4"/>
          <p:cNvSpPr>
            <a:spLocks noChangeArrowheads="1"/>
          </p:cNvSpPr>
          <p:nvPr/>
        </p:nvSpPr>
        <p:spPr bwMode="auto">
          <a:xfrm>
            <a:off x="4539574" y="1981200"/>
            <a:ext cx="4604426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 dirty="0"/>
              <a:t>ESP32 </a:t>
            </a:r>
            <a:r>
              <a:rPr lang="th-TH" altLang="th-TH" dirty="0"/>
              <a:t>คือ</a:t>
            </a:r>
            <a:r>
              <a:rPr lang="th-TH" altLang="th-TH" sz="2400" dirty="0"/>
              <a:t> </a:t>
            </a:r>
            <a:r>
              <a:rPr lang="en-US" altLang="th-TH" sz="2000" dirty="0" err="1"/>
              <a:t>SoC</a:t>
            </a:r>
            <a:r>
              <a:rPr lang="en-US" altLang="th-TH" sz="2000" dirty="0"/>
              <a:t> (System on Chip)</a:t>
            </a:r>
            <a:r>
              <a:rPr lang="th-TH" altLang="th-TH" sz="2000" dirty="0"/>
              <a:t>  </a:t>
            </a:r>
            <a:r>
              <a:rPr lang="th-TH" altLang="th-TH" dirty="0"/>
              <a:t>คือ</a:t>
            </a:r>
            <a:r>
              <a:rPr lang="th-TH" altLang="th-TH" dirty="0" err="1"/>
              <a:t>ชิป</a:t>
            </a:r>
            <a:r>
              <a:rPr lang="th-TH" altLang="th-TH" dirty="0"/>
              <a:t>ที่รวมหน่วยประมวลผลและภาคสื่อสารไร้สายในวงจรเดียว โดยมีจุดเด่นคือมีทั้ง </a:t>
            </a:r>
            <a:r>
              <a:rPr lang="en-US" altLang="th-TH" sz="2400" dirty="0" err="1"/>
              <a:t>Wifi</a:t>
            </a:r>
            <a:r>
              <a:rPr lang="en-US" altLang="th-TH" dirty="0"/>
              <a:t> </a:t>
            </a:r>
            <a:r>
              <a:rPr lang="th-TH" altLang="th-TH" dirty="0"/>
              <a:t>และ </a:t>
            </a:r>
            <a:r>
              <a:rPr lang="en-US" altLang="th-TH" sz="2400" dirty="0"/>
              <a:t>Bluetooth 4.0 BLE </a:t>
            </a:r>
            <a:r>
              <a:rPr lang="th-TH" altLang="th-TH" dirty="0"/>
              <a:t>ผลิตโดย</a:t>
            </a:r>
            <a:r>
              <a:rPr lang="en-US" altLang="th-TH" dirty="0"/>
              <a:t> </a:t>
            </a:r>
            <a:r>
              <a:rPr lang="en-US" altLang="th-TH" sz="2400" dirty="0"/>
              <a:t>ESPRESSIF</a:t>
            </a:r>
            <a:endParaRPr lang="th-TH" altLang="th-TH" dirty="0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2"/>
          <a:stretch/>
        </p:blipFill>
        <p:spPr>
          <a:xfrm>
            <a:off x="304800" y="1778000"/>
            <a:ext cx="2057400" cy="2762636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 rotWithShape="1">
          <a:blip r:embed="rId3"/>
          <a:srcRect l="7333" t="8024" r="9111" b="10494"/>
          <a:stretch/>
        </p:blipFill>
        <p:spPr>
          <a:xfrm rot="5400000">
            <a:off x="2117387" y="2213313"/>
            <a:ext cx="2667000" cy="1872574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 rotWithShape="1">
          <a:blip r:embed="rId4"/>
          <a:srcRect l="6250" t="18302" r="16249" b="25849"/>
          <a:stretch/>
        </p:blipFill>
        <p:spPr>
          <a:xfrm>
            <a:off x="4575175" y="5181497"/>
            <a:ext cx="2298702" cy="1371806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5"/>
          <a:srcRect l="5676" t="12104" r="9251" b="15078"/>
          <a:stretch/>
        </p:blipFill>
        <p:spPr>
          <a:xfrm>
            <a:off x="152400" y="4626360"/>
            <a:ext cx="4114800" cy="2031357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8150"/>
            <a:ext cx="47625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14</a:t>
            </a:fld>
            <a:endParaRPr lang="en-US" altLang="th-TH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1111" r="2222" b="13334"/>
          <a:stretch/>
        </p:blipFill>
        <p:spPr>
          <a:xfrm>
            <a:off x="228600" y="221933"/>
            <a:ext cx="2571750" cy="2057400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 t="12421" r="59021" b="20475"/>
          <a:stretch/>
        </p:blipFill>
        <p:spPr>
          <a:xfrm>
            <a:off x="304800" y="4572000"/>
            <a:ext cx="2828545" cy="220980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8889" r="11111" b="17778"/>
          <a:stretch/>
        </p:blipFill>
        <p:spPr>
          <a:xfrm>
            <a:off x="3133345" y="4572000"/>
            <a:ext cx="2657642" cy="2133600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7756" r="18332" b="12203"/>
          <a:stretch/>
        </p:blipFill>
        <p:spPr>
          <a:xfrm>
            <a:off x="2800350" y="76200"/>
            <a:ext cx="2609850" cy="2348865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731" y="76200"/>
            <a:ext cx="3097953" cy="2323465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8" t="15659" r="13918" b="12225"/>
          <a:stretch/>
        </p:blipFill>
        <p:spPr>
          <a:xfrm>
            <a:off x="3090672" y="2469912"/>
            <a:ext cx="2742987" cy="2057240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r="9412"/>
          <a:stretch/>
        </p:blipFill>
        <p:spPr>
          <a:xfrm>
            <a:off x="279400" y="2520114"/>
            <a:ext cx="2743200" cy="1899486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t="9574" r="17376" b="7447"/>
          <a:stretch/>
        </p:blipFill>
        <p:spPr>
          <a:xfrm>
            <a:off x="5961890" y="4669735"/>
            <a:ext cx="2286000" cy="1938130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 rotWithShape="1">
          <a:blip r:embed="rId10"/>
          <a:srcRect l="16222" t="12667" r="18000" b="12667"/>
          <a:stretch/>
        </p:blipFill>
        <p:spPr>
          <a:xfrm>
            <a:off x="6053283" y="2455200"/>
            <a:ext cx="2819401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7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21B56CC9-0F38-4E2E-98AB-1522FB5C5CE5}" type="slidenum">
              <a:rPr lang="en-US" altLang="th-TH" sz="1200" smtClean="0"/>
              <a:pPr/>
              <a:t>15</a:t>
            </a:fld>
            <a:endParaRPr lang="en-US" altLang="th-TH" sz="120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CF48F14-2B4E-472A-8995-75AE1F094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8382000" cy="53797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/>
              <a:t>Input-Output  </a:t>
            </a:r>
            <a:endParaRPr lang="th-TH" altLang="th-TH"/>
          </a:p>
        </p:txBody>
      </p:sp>
      <p:sp>
        <p:nvSpPr>
          <p:cNvPr id="26627" name="สี่เหลี่ยมผืนผ้า 4"/>
          <p:cNvSpPr>
            <a:spLocks noChangeArrowheads="1"/>
          </p:cNvSpPr>
          <p:nvPr/>
        </p:nvSpPr>
        <p:spPr bwMode="auto">
          <a:xfrm>
            <a:off x="5334001" y="1676400"/>
            <a:ext cx="3657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th-TH" altLang="th-TH" sz="3600" dirty="0"/>
          </a:p>
          <a:p>
            <a:r>
              <a:rPr lang="en-US" altLang="th-TH" dirty="0"/>
              <a:t>Input </a:t>
            </a:r>
            <a:r>
              <a:rPr lang="en-US" altLang="th-TH" sz="3200" dirty="0"/>
              <a:t>(</a:t>
            </a:r>
            <a:r>
              <a:rPr lang="th-TH" altLang="th-TH" sz="3200" dirty="0"/>
              <a:t>รับค่าสัญญาณ</a:t>
            </a:r>
            <a:r>
              <a:rPr lang="en-US" altLang="th-TH" sz="3200" dirty="0"/>
              <a:t>)</a:t>
            </a:r>
          </a:p>
          <a:p>
            <a:r>
              <a:rPr lang="en-US" altLang="th-TH" dirty="0"/>
              <a:t>(Analog </a:t>
            </a:r>
            <a:r>
              <a:rPr lang="th-TH" altLang="th-TH" dirty="0"/>
              <a:t>และ </a:t>
            </a:r>
            <a:r>
              <a:rPr lang="en-US" altLang="th-TH" dirty="0"/>
              <a:t>Digital)</a:t>
            </a:r>
          </a:p>
          <a:p>
            <a:endParaRPr lang="en-US" altLang="th-TH" dirty="0"/>
          </a:p>
          <a:p>
            <a:r>
              <a:rPr lang="en-US" altLang="th-TH" dirty="0"/>
              <a:t>Output </a:t>
            </a:r>
            <a:r>
              <a:rPr lang="en-US" altLang="th-TH" sz="3200" dirty="0"/>
              <a:t>(</a:t>
            </a:r>
            <a:r>
              <a:rPr lang="th-TH" altLang="th-TH" sz="3200" dirty="0"/>
              <a:t>ส่งออกสัญญาณ</a:t>
            </a:r>
            <a:r>
              <a:rPr lang="en-US" altLang="th-TH" sz="3200" dirty="0"/>
              <a:t>)</a:t>
            </a:r>
          </a:p>
          <a:p>
            <a:r>
              <a:rPr lang="en-US" altLang="th-TH" dirty="0"/>
              <a:t>(Analog </a:t>
            </a:r>
            <a:r>
              <a:rPr lang="th-TH" altLang="th-TH" dirty="0"/>
              <a:t>และ </a:t>
            </a:r>
            <a:r>
              <a:rPr lang="en-US" altLang="th-TH" dirty="0"/>
              <a:t>Digital)</a:t>
            </a:r>
            <a:endParaRPr lang="th-TH" altLang="th-TH" dirty="0"/>
          </a:p>
        </p:txBody>
      </p:sp>
      <p:sp>
        <p:nvSpPr>
          <p:cNvPr id="26629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F12A3C4A-412A-4C68-BA83-6FCE0915AA60}" type="slidenum">
              <a:rPr lang="en-US" altLang="th-TH" sz="1200" smtClean="0"/>
              <a:pPr/>
              <a:t>16</a:t>
            </a:fld>
            <a:endParaRPr lang="en-US" altLang="th-TH" sz="120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3ACBB268-3A39-47E5-A554-6D29B5230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52650"/>
            <a:ext cx="47339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18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915F2CF-53D5-4D84-B599-BFD42952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17</a:t>
            </a:fld>
            <a:endParaRPr lang="en-US" altLang="th-TH"/>
          </a:p>
        </p:txBody>
      </p:sp>
      <p:graphicFrame>
        <p:nvGraphicFramePr>
          <p:cNvPr id="5" name="ตาราง 5">
            <a:extLst>
              <a:ext uri="{FF2B5EF4-FFF2-40B4-BE49-F238E27FC236}">
                <a16:creationId xmlns:a16="http://schemas.microsoft.com/office/drawing/2014/main" id="{CF2AC3F9-084E-4AFC-979E-0424147EB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89138"/>
              </p:ext>
            </p:extLst>
          </p:nvPr>
        </p:nvGraphicFramePr>
        <p:xfrm>
          <a:off x="571501" y="2853031"/>
          <a:ext cx="51054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5827560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7383806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88309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channel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2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ADC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1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DAC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9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PWM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543007"/>
                  </a:ext>
                </a:extLst>
              </a:tr>
            </a:tbl>
          </a:graphicData>
        </a:graphic>
      </p:graphicFrame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FAEE230-39A6-44F7-B586-7B5D2833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35300" y="2737101"/>
            <a:ext cx="4273501" cy="23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91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79C87203-0AC7-43F7-92F0-13EF0652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18</a:t>
            </a:fld>
            <a:endParaRPr lang="en-US" alt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410A20C3-8209-4EDD-897E-97DB9688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285"/>
            <a:ext cx="5960172" cy="66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9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56714D1B-1705-4E2B-A239-91C5D427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19</a:t>
            </a:fld>
            <a:endParaRPr lang="en-US" alt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A850F01-5EF2-4963-AA35-950ECDE33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395"/>
            <a:ext cx="4876800" cy="65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9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E7C8B0C3-3AA1-40BA-8F11-620653BE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2</a:t>
            </a:fld>
            <a:endParaRPr lang="en-US" alt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6654020-19F0-417B-9E1C-DDA363A3F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7" b="8935"/>
          <a:stretch/>
        </p:blipFill>
        <p:spPr>
          <a:xfrm>
            <a:off x="628319" y="304800"/>
            <a:ext cx="7940746" cy="59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11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ชื่อเรื่อง 1"/>
          <p:cNvSpPr>
            <a:spLocks noGrp="1"/>
          </p:cNvSpPr>
          <p:nvPr>
            <p:ph type="title"/>
          </p:nvPr>
        </p:nvSpPr>
        <p:spPr>
          <a:xfrm>
            <a:off x="574675" y="192310"/>
            <a:ext cx="4241800" cy="1216025"/>
          </a:xfrm>
        </p:spPr>
        <p:txBody>
          <a:bodyPr/>
          <a:lstStyle/>
          <a:p>
            <a:pPr algn="ctr"/>
            <a:r>
              <a:rPr lang="en-US" altLang="th-TH" sz="4400" dirty="0"/>
              <a:t>Output Digital</a:t>
            </a:r>
            <a:endParaRPr lang="th-TH" altLang="th-TH" sz="4400" dirty="0"/>
          </a:p>
        </p:txBody>
      </p:sp>
      <p:sp>
        <p:nvSpPr>
          <p:cNvPr id="26629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C13041CE-E0E0-455A-9FE0-C35F69CB1EE5}" type="slidenum">
              <a:rPr lang="en-US" altLang="th-TH" sz="1200" smtClean="0"/>
              <a:pPr/>
              <a:t>20</a:t>
            </a:fld>
            <a:endParaRPr lang="en-US" altLang="th-TH" sz="120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01" y="2803525"/>
            <a:ext cx="1467998" cy="2971800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4"/>
          <a:srcRect t="3697"/>
          <a:stretch/>
        </p:blipFill>
        <p:spPr>
          <a:xfrm>
            <a:off x="574675" y="1805210"/>
            <a:ext cx="5986463" cy="3970115"/>
          </a:xfrm>
          <a:prstGeom prst="rect">
            <a:avLst/>
          </a:prstGeom>
        </p:spPr>
      </p:pic>
      <p:sp>
        <p:nvSpPr>
          <p:cNvPr id="10" name="สี่เหลี่ยมผืนผ้า 9"/>
          <p:cNvSpPr>
            <a:spLocks noChangeArrowheads="1"/>
          </p:cNvSpPr>
          <p:nvPr/>
        </p:nvSpPr>
        <p:spPr bwMode="auto">
          <a:xfrm>
            <a:off x="5470575" y="5715000"/>
            <a:ext cx="98416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 dirty="0"/>
              <a:t>(D2)</a:t>
            </a:r>
            <a:r>
              <a:rPr lang="th-TH" altLang="th-TH" sz="2400" dirty="0"/>
              <a:t> </a:t>
            </a:r>
          </a:p>
          <a:p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r>
              <a:rPr lang="en-US" altLang="th-TH" sz="2400" dirty="0"/>
              <a:t> </a:t>
            </a:r>
            <a:endParaRPr lang="th-TH" altLang="th-TH" sz="2400" dirty="0"/>
          </a:p>
        </p:txBody>
      </p:sp>
      <p:sp>
        <p:nvSpPr>
          <p:cNvPr id="11" name="สี่เหลี่ยมผืนผ้า 10"/>
          <p:cNvSpPr>
            <a:spLocks noChangeArrowheads="1"/>
          </p:cNvSpPr>
          <p:nvPr/>
        </p:nvSpPr>
        <p:spPr bwMode="auto">
          <a:xfrm>
            <a:off x="5410200" y="6172200"/>
            <a:ext cx="1447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 dirty="0"/>
              <a:t>(LED)</a:t>
            </a:r>
            <a:r>
              <a:rPr lang="th-TH" altLang="th-TH" sz="2400" dirty="0"/>
              <a:t> </a:t>
            </a:r>
          </a:p>
          <a:p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r>
              <a:rPr lang="en-US" altLang="th-TH" sz="2400" dirty="0"/>
              <a:t> </a:t>
            </a:r>
            <a:endParaRPr lang="th-TH" altLang="th-TH" sz="2400" dirty="0"/>
          </a:p>
        </p:txBody>
      </p:sp>
      <p:pic>
        <p:nvPicPr>
          <p:cNvPr id="12" name="Picture 4" descr="http://www.tweaking4all.com/wp-content/uploads/2013/12/led_pinou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12" y="247872"/>
            <a:ext cx="1766888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" b="30228"/>
          <a:stretch>
            <a:fillRect/>
          </a:stretch>
        </p:blipFill>
        <p:spPr bwMode="auto">
          <a:xfrm>
            <a:off x="533400" y="381000"/>
            <a:ext cx="8135938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9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0C27664D-D45C-436D-A9C8-AA173B2318F0}" type="slidenum">
              <a:rPr lang="en-US" altLang="th-TH" sz="1200" smtClean="0"/>
              <a:pPr/>
              <a:t>21</a:t>
            </a:fld>
            <a:endParaRPr lang="en-US" altLang="th-TH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Blink</a:t>
            </a:r>
            <a:endParaRPr lang="th-TH" altLang="th-TH" dirty="0"/>
          </a:p>
        </p:txBody>
      </p:sp>
      <p:sp>
        <p:nvSpPr>
          <p:cNvPr id="3072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4648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void setup()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 err="1"/>
              <a:t>pinMode</a:t>
            </a:r>
            <a:r>
              <a:rPr lang="en-US" altLang="th-TH" sz="1600" dirty="0"/>
              <a:t>(2, OUTPUT);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th-TH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void loop()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digitalWrite</a:t>
            </a:r>
            <a:r>
              <a:rPr lang="en-US" altLang="th-TH" sz="1600" dirty="0"/>
              <a:t>(2, HIGH);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delay(1000);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</a:t>
            </a:r>
            <a:r>
              <a:rPr lang="en-US" altLang="th-TH" sz="1600" dirty="0" err="1"/>
              <a:t>digitalWrite</a:t>
            </a:r>
            <a:r>
              <a:rPr lang="en-US" altLang="th-TH" sz="1600" dirty="0"/>
              <a:t>(2, LOW);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  delay(1000);          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600" dirty="0"/>
              <a:t>}</a:t>
            </a:r>
            <a:endParaRPr lang="th-TH" altLang="th-TH" sz="1600" dirty="0"/>
          </a:p>
        </p:txBody>
      </p:sp>
      <p:sp>
        <p:nvSpPr>
          <p:cNvPr id="30724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F699C0C2-7E3C-48F8-BDE5-F35905EC916F}" type="slidenum">
              <a:rPr lang="en-US" altLang="th-TH" sz="1200" smtClean="0"/>
              <a:pPr/>
              <a:t>22</a:t>
            </a:fld>
            <a:endParaRPr lang="en-US" altLang="th-TH" sz="1200"/>
          </a:p>
        </p:txBody>
      </p:sp>
      <p:cxnSp>
        <p:nvCxnSpPr>
          <p:cNvPr id="5" name="ลูกศรเชื่อมต่อแบบตรง 2"/>
          <p:cNvCxnSpPr>
            <a:cxnSpLocks noChangeShapeType="1"/>
          </p:cNvCxnSpPr>
          <p:nvPr/>
        </p:nvCxnSpPr>
        <p:spPr bwMode="auto">
          <a:xfrm flipH="1">
            <a:off x="2133600" y="3377407"/>
            <a:ext cx="3657600" cy="111839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ตัวแทนเนื้อหา 2"/>
          <p:cNvSpPr txBox="1">
            <a:spLocks/>
          </p:cNvSpPr>
          <p:nvPr/>
        </p:nvSpPr>
        <p:spPr bwMode="auto">
          <a:xfrm>
            <a:off x="5791200" y="3124200"/>
            <a:ext cx="1066800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th-TH" altLang="th-TH" sz="3600"/>
              <a:t>เปลี่ยน</a:t>
            </a:r>
          </a:p>
        </p:txBody>
      </p:sp>
      <p:cxnSp>
        <p:nvCxnSpPr>
          <p:cNvPr id="7" name="ลูกศรเชื่อมต่อแบบตรง 6"/>
          <p:cNvCxnSpPr>
            <a:stCxn id="6" idx="1"/>
          </p:cNvCxnSpPr>
          <p:nvPr/>
        </p:nvCxnSpPr>
        <p:spPr bwMode="auto">
          <a:xfrm flipH="1">
            <a:off x="2133600" y="3358357"/>
            <a:ext cx="3657600" cy="57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ลูกศรเชื่อมต่อแบบตรง 8"/>
          <p:cNvCxnSpPr>
            <a:stCxn id="6" idx="1"/>
          </p:cNvCxnSpPr>
          <p:nvPr/>
        </p:nvCxnSpPr>
        <p:spPr bwMode="auto">
          <a:xfrm flipH="1" flipV="1">
            <a:off x="1752600" y="2477691"/>
            <a:ext cx="4038600" cy="8806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1CA0473-ABA9-4FAE-A482-18D51755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23</a:t>
            </a:fld>
            <a:endParaRPr lang="en-US" alt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D225C34-FE41-4432-9D3D-33B9939D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28800"/>
            <a:ext cx="6591300" cy="4260849"/>
          </a:xfrm>
          <a:prstGeom prst="rect">
            <a:avLst/>
          </a:prstGeom>
        </p:spPr>
      </p:pic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B4BA0098-34A9-439E-8649-29B30281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th-TH" altLang="th-TH" dirty="0"/>
              <a:t>การควบคุมเปิดปิดหลอดไฟ </a:t>
            </a:r>
            <a:r>
              <a:rPr lang="en-US" altLang="th-TH" sz="2400" dirty="0"/>
              <a:t>AC </a:t>
            </a:r>
            <a:r>
              <a:rPr lang="th-TH" altLang="th-TH" dirty="0"/>
              <a:t>ด้วย </a:t>
            </a:r>
            <a:r>
              <a:rPr lang="en-US" altLang="th-TH" sz="2400" dirty="0"/>
              <a:t>Relay</a:t>
            </a:r>
            <a:endParaRPr lang="th-TH" altLang="th-TH" sz="2400" dirty="0"/>
          </a:p>
        </p:txBody>
      </p:sp>
    </p:spTree>
    <p:extLst>
      <p:ext uri="{BB962C8B-B14F-4D97-AF65-F5344CB8AC3E}">
        <p14:creationId xmlns:p14="http://schemas.microsoft.com/office/powerpoint/2010/main" val="3185303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24</a:t>
            </a:fld>
            <a:endParaRPr lang="en-US" altLang="th-TH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00"/>
            <a:ext cx="5887272" cy="4143953"/>
          </a:xfrm>
          <a:prstGeom prst="rect">
            <a:avLst/>
          </a:prstGeom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E9DAA23D-3F9D-41D3-8FF2-CF1BBE61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7974"/>
            <a:ext cx="3927475" cy="1216025"/>
          </a:xfrm>
        </p:spPr>
        <p:txBody>
          <a:bodyPr/>
          <a:lstStyle/>
          <a:p>
            <a:pPr algn="ctr"/>
            <a:r>
              <a:rPr lang="en-US" altLang="th-TH" sz="4400" dirty="0"/>
              <a:t>Input Digital</a:t>
            </a:r>
            <a:endParaRPr lang="th-TH" altLang="th-TH" sz="4400" dirty="0"/>
          </a:p>
        </p:txBody>
      </p:sp>
    </p:spTree>
    <p:extLst>
      <p:ext uri="{BB962C8B-B14F-4D97-AF65-F5344CB8AC3E}">
        <p14:creationId xmlns:p14="http://schemas.microsoft.com/office/powerpoint/2010/main" val="1811051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altLang="th-TH" sz="2800" dirty="0"/>
              <a:t>LDR sensor module </a:t>
            </a:r>
            <a:r>
              <a:rPr lang="th-TH" altLang="th-TH" sz="3200" dirty="0"/>
              <a:t>ที่มี </a:t>
            </a:r>
            <a:r>
              <a:rPr lang="en-US" altLang="th-TH" sz="3200" dirty="0"/>
              <a:t> </a:t>
            </a:r>
            <a:r>
              <a:rPr lang="en-US" altLang="th-TH" sz="2800" dirty="0"/>
              <a:t>output </a:t>
            </a:r>
            <a:r>
              <a:rPr lang="th-TH" altLang="th-TH" sz="3200" dirty="0"/>
              <a:t>ให้เลือกใช้ทั้ง </a:t>
            </a:r>
            <a:r>
              <a:rPr lang="en-US" altLang="th-TH" sz="3200" dirty="0"/>
              <a:t>  </a:t>
            </a:r>
            <a:r>
              <a:rPr lang="en-US" altLang="th-TH" sz="2800" dirty="0"/>
              <a:t>analog </a:t>
            </a:r>
            <a:r>
              <a:rPr lang="th-TH" altLang="th-TH" sz="2800" dirty="0"/>
              <a:t>และ </a:t>
            </a:r>
            <a:r>
              <a:rPr lang="en-US" altLang="th-TH" sz="2800" dirty="0"/>
              <a:t>digital</a:t>
            </a:r>
            <a:endParaRPr lang="th-TH" altLang="th-TH" sz="2800" dirty="0"/>
          </a:p>
        </p:txBody>
      </p:sp>
      <p:pic>
        <p:nvPicPr>
          <p:cNvPr id="1026" name="Picture 2" descr="http://cdn.instructables.com/FNJ/U0OT/IPTJLC43/FNJU0OTIPTJLC43.MEDIU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" t="5222" r="1094" b="2534"/>
          <a:stretch/>
        </p:blipFill>
        <p:spPr bwMode="auto">
          <a:xfrm>
            <a:off x="384175" y="1828800"/>
            <a:ext cx="8382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uildcircuit.com.au/image/cache/catalog/Ebay%20items/photoresistor/photoresistor-module-arduino%20%281%29-600x6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7" t="4277" r="38000" b="9056"/>
          <a:stretch/>
        </p:blipFill>
        <p:spPr bwMode="auto">
          <a:xfrm>
            <a:off x="7391400" y="3657600"/>
            <a:ext cx="1041302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1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658478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ชื่อเรื่อง 1"/>
          <p:cNvSpPr>
            <a:spLocks noGrp="1"/>
          </p:cNvSpPr>
          <p:nvPr>
            <p:ph type="title"/>
          </p:nvPr>
        </p:nvSpPr>
        <p:spPr>
          <a:xfrm>
            <a:off x="4495800" y="215900"/>
            <a:ext cx="4419600" cy="682625"/>
          </a:xfrm>
        </p:spPr>
        <p:txBody>
          <a:bodyPr/>
          <a:lstStyle/>
          <a:p>
            <a:r>
              <a:rPr lang="en-US" altLang="th-TH" dirty="0" err="1"/>
              <a:t>DigitalReadSerial</a:t>
            </a:r>
            <a:endParaRPr lang="th-TH" altLang="th-TH" dirty="0"/>
          </a:p>
        </p:txBody>
      </p:sp>
      <p:sp>
        <p:nvSpPr>
          <p:cNvPr id="43011" name="ตัวแทนเนื้อหา 2"/>
          <p:cNvSpPr>
            <a:spLocks noGrp="1"/>
          </p:cNvSpPr>
          <p:nvPr>
            <p:ph idx="1"/>
          </p:nvPr>
        </p:nvSpPr>
        <p:spPr>
          <a:xfrm>
            <a:off x="533400" y="1752600"/>
            <a:ext cx="8153400" cy="4498975"/>
          </a:xfrm>
        </p:spPr>
        <p:txBody>
          <a:bodyPr/>
          <a:lstStyle/>
          <a:p>
            <a:pPr marL="0" indent="0">
              <a:buNone/>
            </a:pPr>
            <a:r>
              <a:rPr lang="en-US" altLang="th-TH" sz="1600" dirty="0"/>
              <a:t>int </a:t>
            </a:r>
            <a:r>
              <a:rPr lang="en-US" altLang="th-TH" sz="1600" dirty="0" err="1"/>
              <a:t>pushButton</a:t>
            </a:r>
            <a:r>
              <a:rPr lang="en-US" altLang="th-TH" sz="1600" dirty="0"/>
              <a:t> = 4;</a:t>
            </a:r>
          </a:p>
          <a:p>
            <a:pPr marL="0" indent="0">
              <a:buNone/>
            </a:pPr>
            <a:endParaRPr lang="en-US" altLang="th-TH" sz="1600" dirty="0"/>
          </a:p>
          <a:p>
            <a:pPr marL="0" indent="0">
              <a:buNone/>
            </a:pPr>
            <a:r>
              <a:rPr lang="en-US" altLang="th-TH" sz="1600" dirty="0"/>
              <a:t>void setup()</a:t>
            </a:r>
          </a:p>
          <a:p>
            <a:pPr marL="0" indent="0">
              <a:buNone/>
            </a:pPr>
            <a:r>
              <a:rPr lang="en-US" altLang="th-TH" sz="1600" dirty="0"/>
              <a:t> {</a:t>
            </a:r>
          </a:p>
          <a:p>
            <a:pPr marL="0" indent="0">
              <a:buNone/>
            </a:pPr>
            <a:r>
              <a:rPr lang="en-US" altLang="th-TH" sz="1600" dirty="0"/>
              <a:t>    </a:t>
            </a:r>
            <a:r>
              <a:rPr lang="en-US" altLang="th-TH" sz="1600" dirty="0" err="1"/>
              <a:t>Serial.begin</a:t>
            </a:r>
            <a:r>
              <a:rPr lang="en-US" altLang="th-TH" sz="1600" dirty="0"/>
              <a:t>(9600);</a:t>
            </a:r>
          </a:p>
          <a:p>
            <a:pPr marL="0" indent="0">
              <a:buNone/>
            </a:pPr>
            <a:r>
              <a:rPr lang="en-US" altLang="th-TH" sz="1600" dirty="0"/>
              <a:t>    </a:t>
            </a:r>
            <a:r>
              <a:rPr lang="en-US" altLang="th-TH" sz="1600" dirty="0" err="1"/>
              <a:t>pinMode</a:t>
            </a:r>
            <a:r>
              <a:rPr lang="en-US" altLang="th-TH" sz="1600" dirty="0"/>
              <a:t>(</a:t>
            </a:r>
            <a:r>
              <a:rPr lang="en-US" altLang="th-TH" sz="1600" dirty="0" err="1"/>
              <a:t>pushButton</a:t>
            </a:r>
            <a:r>
              <a:rPr lang="en-US" altLang="th-TH" sz="1600" dirty="0"/>
              <a:t>, INPUT);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</a:p>
          <a:p>
            <a:pPr marL="0" indent="0">
              <a:buNone/>
            </a:pPr>
            <a:endParaRPr lang="en-US" altLang="th-TH" sz="1600" dirty="0"/>
          </a:p>
          <a:p>
            <a:pPr marL="0" indent="0">
              <a:buNone/>
            </a:pPr>
            <a:endParaRPr lang="en-US" altLang="th-TH" sz="1600" dirty="0"/>
          </a:p>
          <a:p>
            <a:pPr marL="0" indent="0">
              <a:buNone/>
            </a:pPr>
            <a:r>
              <a:rPr lang="en-US" altLang="th-TH" sz="1600" dirty="0"/>
              <a:t>void loop() </a:t>
            </a:r>
          </a:p>
          <a:p>
            <a:pPr marL="0" indent="0">
              <a:buNone/>
            </a:pPr>
            <a:r>
              <a:rPr lang="en-US" altLang="th-TH" sz="1600" dirty="0"/>
              <a:t>{</a:t>
            </a:r>
          </a:p>
          <a:p>
            <a:pPr marL="0" indent="0">
              <a:buNone/>
            </a:pP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buttonState</a:t>
            </a:r>
            <a:r>
              <a:rPr lang="en-US" altLang="th-TH" sz="1600" dirty="0"/>
              <a:t> = </a:t>
            </a:r>
            <a:r>
              <a:rPr lang="en-US" altLang="th-TH" sz="1600" dirty="0" err="1"/>
              <a:t>digitalRead</a:t>
            </a:r>
            <a:r>
              <a:rPr lang="en-US" altLang="th-TH" sz="1600" dirty="0"/>
              <a:t>(</a:t>
            </a:r>
            <a:r>
              <a:rPr lang="en-US" altLang="th-TH" sz="1600" dirty="0" err="1"/>
              <a:t>pushButton</a:t>
            </a:r>
            <a:r>
              <a:rPr lang="en-US" altLang="th-TH" sz="1600" dirty="0"/>
              <a:t>);</a:t>
            </a:r>
          </a:p>
          <a:p>
            <a:pPr marL="0" indent="0">
              <a:buNone/>
            </a:pPr>
            <a:r>
              <a:rPr lang="en-US" altLang="th-TH" sz="1600" dirty="0" err="1"/>
              <a:t>Serial.println</a:t>
            </a:r>
            <a:r>
              <a:rPr lang="en-US" altLang="th-TH" sz="1600" dirty="0"/>
              <a:t>(</a:t>
            </a:r>
            <a:r>
              <a:rPr lang="en-US" altLang="th-TH" sz="1600" dirty="0" err="1"/>
              <a:t>buttonState</a:t>
            </a:r>
            <a:r>
              <a:rPr lang="en-US" altLang="th-TH" sz="1600" dirty="0"/>
              <a:t>);</a:t>
            </a:r>
          </a:p>
          <a:p>
            <a:pPr marL="0" indent="0">
              <a:buNone/>
            </a:pPr>
            <a:r>
              <a:rPr lang="en-US" altLang="th-TH" sz="1600" dirty="0"/>
              <a:t>  delay(1);        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  <a:endParaRPr lang="th-TH" altLang="th-TH" sz="1600" dirty="0"/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06D180D-8FA9-4609-ABCB-979B2F43CA42}"/>
              </a:ext>
            </a:extLst>
          </p:cNvPr>
          <p:cNvSpPr txBox="1">
            <a:spLocks/>
          </p:cNvSpPr>
          <p:nvPr/>
        </p:nvSpPr>
        <p:spPr bwMode="auto">
          <a:xfrm>
            <a:off x="6781800" y="2551509"/>
            <a:ext cx="1066800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th-TH" altLang="th-TH" sz="3600"/>
              <a:t>เปลี่ยน</a:t>
            </a:r>
          </a:p>
        </p:txBody>
      </p:sp>
      <p:cxnSp>
        <p:nvCxnSpPr>
          <p:cNvPr id="5" name="ลูกศรเชื่อมต่อแบบตรง 4">
            <a:extLst>
              <a:ext uri="{FF2B5EF4-FFF2-40B4-BE49-F238E27FC236}">
                <a16:creationId xmlns:a16="http://schemas.microsoft.com/office/drawing/2014/main" id="{B5DAA3E5-2563-45F7-AAE4-C707A1F287D3}"/>
              </a:ext>
            </a:extLst>
          </p:cNvPr>
          <p:cNvCxnSpPr>
            <a:stCxn id="4" idx="1"/>
          </p:cNvCxnSpPr>
          <p:nvPr/>
        </p:nvCxnSpPr>
        <p:spPr bwMode="auto">
          <a:xfrm flipH="1" flipV="1">
            <a:off x="2743200" y="1905000"/>
            <a:ext cx="4038600" cy="8806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616585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00400"/>
            <a:ext cx="708660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B701D851-60EB-4EF6-A5AE-21A8888281B6}" type="slidenum">
              <a:rPr lang="en-US" altLang="th-TH" sz="1200" smtClean="0"/>
              <a:pPr/>
              <a:t>28</a:t>
            </a:fld>
            <a:endParaRPr lang="en-US" altLang="th-TH"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29</a:t>
            </a:fld>
            <a:endParaRPr lang="en-US" altLang="th-TH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5000"/>
            <a:ext cx="5820587" cy="4143953"/>
          </a:xfrm>
          <a:prstGeom prst="rect">
            <a:avLst/>
          </a:prstGeo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ABD18C12-0D87-4F65-97EE-77DD6C43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7975"/>
            <a:ext cx="5785648" cy="1216025"/>
          </a:xfrm>
        </p:spPr>
        <p:txBody>
          <a:bodyPr/>
          <a:lstStyle/>
          <a:p>
            <a:pPr algn="ctr"/>
            <a:r>
              <a:rPr lang="en-US" altLang="th-TH" sz="4400" dirty="0"/>
              <a:t>Input Analog (ADC)</a:t>
            </a:r>
            <a:endParaRPr lang="th-TH" altLang="th-TH" sz="4400" dirty="0"/>
          </a:p>
        </p:txBody>
      </p:sp>
    </p:spTree>
    <p:extLst>
      <p:ext uri="{BB962C8B-B14F-4D97-AF65-F5344CB8AC3E}">
        <p14:creationId xmlns:p14="http://schemas.microsoft.com/office/powerpoint/2010/main" val="219315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71798BDA-A529-417B-AAF2-196C6FB7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3</a:t>
            </a:fld>
            <a:endParaRPr lang="en-US" alt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B31AA07-4FBB-4C3F-A720-9FC4059E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462"/>
            <a:ext cx="4215398" cy="6569075"/>
          </a:xfrm>
          <a:prstGeom prst="rect">
            <a:avLst/>
          </a:prstGeom>
        </p:spPr>
      </p:pic>
      <p:pic>
        <p:nvPicPr>
          <p:cNvPr id="9" name="รูปภาพ 8" descr="รูปภาพประกอบด้วย อุปกรณ์อิเล็กทรอนิกส์, วงจ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A2D47C1-C6A9-497A-88B3-33578BC1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92" y="202111"/>
            <a:ext cx="3048000" cy="304800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FA62FA8-FE92-46A4-89FF-35C538E60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607890"/>
            <a:ext cx="2451871" cy="24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58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9238"/>
            <a:ext cx="7772400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3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C013FA65-0ABF-4CBC-B3EF-06B995A095F3}" type="slidenum">
              <a:rPr lang="en-US" altLang="th-TH" sz="1200" smtClean="0"/>
              <a:pPr/>
              <a:t>30</a:t>
            </a:fld>
            <a:endParaRPr lang="en-US" altLang="th-TH"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 err="1"/>
              <a:t>AnalogReadSerial</a:t>
            </a:r>
            <a:endParaRPr lang="th-TH" altLang="th-TH" dirty="0"/>
          </a:p>
        </p:txBody>
      </p:sp>
      <p:sp>
        <p:nvSpPr>
          <p:cNvPr id="41987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800" dirty="0"/>
              <a:t>void setup()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800" dirty="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800" dirty="0"/>
              <a:t>  </a:t>
            </a:r>
            <a:r>
              <a:rPr lang="en-US" altLang="th-TH" sz="1800" dirty="0" err="1"/>
              <a:t>Serial.begin</a:t>
            </a:r>
            <a:r>
              <a:rPr lang="en-US" altLang="th-TH" sz="1800" dirty="0"/>
              <a:t>(9600);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800" dirty="0"/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th-TH" sz="18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800" dirty="0"/>
              <a:t>void loop()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800" dirty="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800" dirty="0"/>
              <a:t>  </a:t>
            </a:r>
            <a:r>
              <a:rPr lang="en-US" altLang="th-TH" sz="1800" dirty="0" err="1"/>
              <a:t>int</a:t>
            </a:r>
            <a:r>
              <a:rPr lang="en-US" altLang="th-TH" sz="1800" dirty="0"/>
              <a:t> </a:t>
            </a:r>
            <a:r>
              <a:rPr lang="en-US" altLang="th-TH" sz="1800" dirty="0" err="1"/>
              <a:t>sensorValue</a:t>
            </a:r>
            <a:r>
              <a:rPr lang="en-US" altLang="th-TH" sz="1800" dirty="0"/>
              <a:t> = </a:t>
            </a:r>
            <a:r>
              <a:rPr lang="en-US" altLang="th-TH" sz="1800" dirty="0" err="1"/>
              <a:t>analogRead</a:t>
            </a:r>
            <a:r>
              <a:rPr lang="en-US" altLang="th-TH" sz="1800" dirty="0"/>
              <a:t>(A0);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800" dirty="0"/>
              <a:t>  </a:t>
            </a:r>
            <a:r>
              <a:rPr lang="en-US" altLang="th-TH" sz="1800" dirty="0" err="1"/>
              <a:t>Serial.println</a:t>
            </a:r>
            <a:r>
              <a:rPr lang="en-US" altLang="th-TH" sz="1800" dirty="0"/>
              <a:t>(</a:t>
            </a:r>
            <a:r>
              <a:rPr lang="en-US" altLang="th-TH" sz="1800" dirty="0" err="1"/>
              <a:t>sensorValue</a:t>
            </a:r>
            <a:r>
              <a:rPr lang="en-US" altLang="th-TH" sz="1800" dirty="0"/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800" dirty="0"/>
              <a:t>  delay(1);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th-TH" sz="1800" dirty="0"/>
              <a:t>}</a:t>
            </a:r>
            <a:endParaRPr lang="th-TH" altLang="th-TH" sz="1800" dirty="0"/>
          </a:p>
        </p:txBody>
      </p:sp>
      <p:sp>
        <p:nvSpPr>
          <p:cNvPr id="41988" name="ตัวแทนหมายเลขสไลด์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71DFF704-4407-4CC5-BBBF-72EE870F614D}" type="slidenum">
              <a:rPr lang="en-US" altLang="th-TH" sz="1200" smtClean="0"/>
              <a:pPr/>
              <a:t>31</a:t>
            </a:fld>
            <a:endParaRPr lang="en-US" altLang="th-TH"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7975"/>
            <a:ext cx="8382000" cy="613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323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33</a:t>
            </a:fld>
            <a:endParaRPr lang="en-US" altLang="th-TH"/>
          </a:p>
        </p:txBody>
      </p:sp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altLang="th-TH" dirty="0" err="1"/>
              <a:t>ReadAnalogVoltage</a:t>
            </a:r>
            <a:endParaRPr lang="th-TH" altLang="th-TH" dirty="0"/>
          </a:p>
        </p:txBody>
      </p:sp>
      <p:sp>
        <p:nvSpPr>
          <p:cNvPr id="6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marL="0" indent="0">
              <a:buNone/>
            </a:pPr>
            <a:r>
              <a:rPr lang="en-US" altLang="th-TH" sz="1800" dirty="0"/>
              <a:t>void setup() </a:t>
            </a:r>
          </a:p>
          <a:p>
            <a:pPr marL="0" indent="0">
              <a:buNone/>
            </a:pPr>
            <a:r>
              <a:rPr lang="en-US" altLang="th-TH" sz="1800" dirty="0"/>
              <a:t>{</a:t>
            </a:r>
          </a:p>
          <a:p>
            <a:pPr marL="0" indent="0">
              <a:buNone/>
            </a:pPr>
            <a:r>
              <a:rPr lang="en-US" altLang="th-TH" sz="1800" dirty="0"/>
              <a:t>  </a:t>
            </a:r>
            <a:r>
              <a:rPr lang="en-US" altLang="th-TH" sz="1800" dirty="0" err="1"/>
              <a:t>Serial.begin</a:t>
            </a:r>
            <a:r>
              <a:rPr lang="en-US" altLang="th-TH" sz="1800" dirty="0"/>
              <a:t>(9600);</a:t>
            </a:r>
          </a:p>
          <a:p>
            <a:pPr marL="0" indent="0">
              <a:buNone/>
            </a:pPr>
            <a:r>
              <a:rPr lang="en-US" altLang="th-TH" sz="1800" dirty="0"/>
              <a:t>}</a:t>
            </a:r>
          </a:p>
          <a:p>
            <a:pPr marL="0" indent="0">
              <a:buNone/>
            </a:pPr>
            <a:endParaRPr lang="en-US" altLang="th-TH" sz="1800" dirty="0"/>
          </a:p>
          <a:p>
            <a:pPr marL="0" indent="0">
              <a:buNone/>
            </a:pPr>
            <a:r>
              <a:rPr lang="en-US" altLang="th-TH" sz="1800" dirty="0"/>
              <a:t>void loop()</a:t>
            </a:r>
          </a:p>
          <a:p>
            <a:pPr marL="0" indent="0">
              <a:buNone/>
            </a:pPr>
            <a:r>
              <a:rPr lang="en-US" altLang="th-TH" sz="1800" dirty="0"/>
              <a:t>{</a:t>
            </a:r>
          </a:p>
          <a:p>
            <a:pPr marL="0" indent="0">
              <a:buNone/>
            </a:pPr>
            <a:r>
              <a:rPr lang="en-US" altLang="th-TH" sz="1800" dirty="0"/>
              <a:t>  </a:t>
            </a:r>
            <a:r>
              <a:rPr lang="en-US" altLang="th-TH" sz="1800" dirty="0" err="1"/>
              <a:t>int</a:t>
            </a:r>
            <a:r>
              <a:rPr lang="en-US" altLang="th-TH" sz="1800" dirty="0"/>
              <a:t> </a:t>
            </a:r>
            <a:r>
              <a:rPr lang="en-US" altLang="th-TH" sz="1800" dirty="0" err="1"/>
              <a:t>sensorValue</a:t>
            </a:r>
            <a:r>
              <a:rPr lang="en-US" altLang="th-TH" sz="1800" dirty="0"/>
              <a:t> = </a:t>
            </a:r>
            <a:r>
              <a:rPr lang="en-US" altLang="th-TH" sz="1800" dirty="0" err="1"/>
              <a:t>analogRead</a:t>
            </a:r>
            <a:r>
              <a:rPr lang="en-US" altLang="th-TH" sz="1800" dirty="0"/>
              <a:t>(A0);</a:t>
            </a:r>
          </a:p>
          <a:p>
            <a:pPr marL="0" indent="0">
              <a:buNone/>
            </a:pPr>
            <a:r>
              <a:rPr lang="en-US" altLang="th-TH" sz="1800" dirty="0"/>
              <a:t>  float voltage = </a:t>
            </a:r>
            <a:r>
              <a:rPr lang="en-US" altLang="th-TH" sz="1800" dirty="0" err="1"/>
              <a:t>sensorValue</a:t>
            </a:r>
            <a:r>
              <a:rPr lang="en-US" altLang="th-TH" sz="1800" dirty="0"/>
              <a:t> * (3.3 / 4095.0);</a:t>
            </a:r>
          </a:p>
          <a:p>
            <a:pPr marL="0" indent="0">
              <a:buNone/>
            </a:pPr>
            <a:r>
              <a:rPr lang="en-US" altLang="th-TH" sz="1800" dirty="0"/>
              <a:t>  </a:t>
            </a:r>
            <a:r>
              <a:rPr lang="en-US" altLang="th-TH" sz="1800" dirty="0" err="1"/>
              <a:t>Serial.println</a:t>
            </a:r>
            <a:r>
              <a:rPr lang="en-US" altLang="th-TH" sz="1800" dirty="0"/>
              <a:t>(voltage);</a:t>
            </a:r>
          </a:p>
          <a:p>
            <a:pPr marL="0" indent="0">
              <a:buNone/>
            </a:pPr>
            <a:r>
              <a:rPr lang="en-US" altLang="th-TH" sz="1800" dirty="0"/>
              <a:t>}</a:t>
            </a:r>
            <a:endParaRPr lang="th-TH" altLang="th-TH" sz="1800" dirty="0"/>
          </a:p>
        </p:txBody>
      </p:sp>
      <p:sp>
        <p:nvSpPr>
          <p:cNvPr id="7" name="ตัวแทนเนื้อหา 2"/>
          <p:cNvSpPr txBox="1">
            <a:spLocks/>
          </p:cNvSpPr>
          <p:nvPr/>
        </p:nvSpPr>
        <p:spPr bwMode="auto">
          <a:xfrm>
            <a:off x="5181600" y="3652043"/>
            <a:ext cx="1066800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th-TH" altLang="th-TH" sz="3600" dirty="0"/>
              <a:t>เปลี่ยน</a:t>
            </a:r>
          </a:p>
        </p:txBody>
      </p:sp>
      <p:cxnSp>
        <p:nvCxnSpPr>
          <p:cNvPr id="9" name="ลูกศรเชื่อมต่อแบบตรง 8"/>
          <p:cNvCxnSpPr/>
          <p:nvPr/>
        </p:nvCxnSpPr>
        <p:spPr bwMode="auto">
          <a:xfrm flipH="1">
            <a:off x="4953000" y="4120356"/>
            <a:ext cx="533400" cy="3754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ชื่อเรื่อง 1"/>
          <p:cNvSpPr txBox="1">
            <a:spLocks/>
          </p:cNvSpPr>
          <p:nvPr/>
        </p:nvSpPr>
        <p:spPr bwMode="auto">
          <a:xfrm>
            <a:off x="4117576" y="2026642"/>
            <a:ext cx="4416824" cy="95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th-TH" sz="3200" kern="0" dirty="0"/>
              <a:t>ESP32 </a:t>
            </a:r>
            <a:r>
              <a:rPr lang="th-TH" altLang="th-TH" sz="4000" kern="0" dirty="0"/>
              <a:t>มี</a:t>
            </a:r>
            <a:r>
              <a:rPr lang="th-TH" altLang="th-TH" sz="3200" kern="0" dirty="0"/>
              <a:t> </a:t>
            </a:r>
            <a:r>
              <a:rPr lang="en-US" altLang="th-TH" sz="3200" kern="0" dirty="0"/>
              <a:t>ADC 12bits</a:t>
            </a:r>
            <a:endParaRPr lang="th-TH" altLang="th-TH" sz="3200" kern="0" dirty="0"/>
          </a:p>
        </p:txBody>
      </p:sp>
    </p:spTree>
    <p:extLst>
      <p:ext uri="{BB962C8B-B14F-4D97-AF65-F5344CB8AC3E}">
        <p14:creationId xmlns:p14="http://schemas.microsoft.com/office/powerpoint/2010/main" val="1969621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34</a:t>
            </a:fld>
            <a:endParaRPr lang="en-US" altLang="th-TH"/>
          </a:p>
        </p:txBody>
      </p:sp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6248400" cy="1216025"/>
          </a:xfrm>
        </p:spPr>
        <p:txBody>
          <a:bodyPr/>
          <a:lstStyle/>
          <a:p>
            <a:pPr algn="ctr"/>
            <a:r>
              <a:rPr lang="en-US" altLang="th-TH" sz="4400" dirty="0"/>
              <a:t>Output Analog (DAC)</a:t>
            </a:r>
            <a:endParaRPr lang="th-TH" altLang="th-TH" sz="4400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" t="3067" r="54602" b="3387"/>
          <a:stretch/>
        </p:blipFill>
        <p:spPr>
          <a:xfrm>
            <a:off x="228600" y="1752599"/>
            <a:ext cx="3581400" cy="4968875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 bwMode="auto">
          <a:xfrm>
            <a:off x="892792" y="3823648"/>
            <a:ext cx="402608" cy="6096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26622"/>
            <a:ext cx="5017139" cy="31940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70848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35</a:t>
            </a:fld>
            <a:endParaRPr lang="en-US" altLang="th-TH"/>
          </a:p>
        </p:txBody>
      </p:sp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altLang="th-TH" dirty="0"/>
              <a:t>Fading</a:t>
            </a:r>
            <a:endParaRPr lang="th-TH" altLang="th-TH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97276"/>
            <a:ext cx="5962650" cy="3962400"/>
          </a:xfrm>
          <a:prstGeom prst="rect">
            <a:avLst/>
          </a:prstGeom>
        </p:spPr>
      </p:pic>
      <p:sp>
        <p:nvSpPr>
          <p:cNvPr id="7" name="สี่เหลี่ยมผืนผ้า 6"/>
          <p:cNvSpPr>
            <a:spLocks noChangeArrowheads="1"/>
          </p:cNvSpPr>
          <p:nvPr/>
        </p:nvSpPr>
        <p:spPr bwMode="auto">
          <a:xfrm>
            <a:off x="1228725" y="6248400"/>
            <a:ext cx="2133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 dirty="0"/>
              <a:t>D25 = DAC0</a:t>
            </a:r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r>
              <a:rPr lang="en-US" altLang="th-TH" sz="2400" dirty="0"/>
              <a:t> </a:t>
            </a:r>
            <a:endParaRPr lang="th-TH" altLang="th-TH" sz="2400" dirty="0"/>
          </a:p>
        </p:txBody>
      </p:sp>
      <p:sp>
        <p:nvSpPr>
          <p:cNvPr id="8" name="สี่เหลี่ยมผืนผ้า 7"/>
          <p:cNvSpPr>
            <a:spLocks noChangeArrowheads="1"/>
          </p:cNvSpPr>
          <p:nvPr/>
        </p:nvSpPr>
        <p:spPr bwMode="auto">
          <a:xfrm>
            <a:off x="3733800" y="6248400"/>
            <a:ext cx="2133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 dirty="0"/>
              <a:t>VP = ADC0</a:t>
            </a:r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r>
              <a:rPr lang="en-US" altLang="th-TH" sz="2400" dirty="0"/>
              <a:t> </a:t>
            </a:r>
            <a:endParaRPr lang="th-TH" altLang="th-TH" sz="2400" dirty="0"/>
          </a:p>
        </p:txBody>
      </p:sp>
    </p:spTree>
    <p:extLst>
      <p:ext uri="{BB962C8B-B14F-4D97-AF65-F5344CB8AC3E}">
        <p14:creationId xmlns:p14="http://schemas.microsoft.com/office/powerpoint/2010/main" val="3060231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36</a:t>
            </a:fld>
            <a:endParaRPr lang="en-US" altLang="th-TH"/>
          </a:p>
        </p:txBody>
      </p:sp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altLang="th-TH" dirty="0"/>
              <a:t>Fading</a:t>
            </a:r>
            <a:endParaRPr lang="th-TH" altLang="th-TH" dirty="0"/>
          </a:p>
        </p:txBody>
      </p:sp>
      <p:sp>
        <p:nvSpPr>
          <p:cNvPr id="6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1752599"/>
            <a:ext cx="8001000" cy="5105401"/>
          </a:xfrm>
        </p:spPr>
        <p:txBody>
          <a:bodyPr/>
          <a:lstStyle/>
          <a:p>
            <a:pPr marL="0" indent="0">
              <a:buNone/>
            </a:pP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ledPin</a:t>
            </a:r>
            <a:r>
              <a:rPr lang="en-US" altLang="th-TH" sz="1600" dirty="0"/>
              <a:t> = 25;    </a:t>
            </a:r>
          </a:p>
          <a:p>
            <a:pPr marL="0" indent="0">
              <a:buNone/>
            </a:pPr>
            <a:endParaRPr lang="en-US" altLang="th-TH" sz="1600" dirty="0"/>
          </a:p>
          <a:p>
            <a:pPr marL="0" indent="0">
              <a:buNone/>
            </a:pPr>
            <a:r>
              <a:rPr lang="en-US" altLang="th-TH" sz="1600" dirty="0"/>
              <a:t>void setup() </a:t>
            </a:r>
          </a:p>
          <a:p>
            <a:pPr marL="0" indent="0">
              <a:buNone/>
            </a:pPr>
            <a:r>
              <a:rPr lang="en-US" altLang="th-TH" sz="1600" dirty="0"/>
              <a:t>{ </a:t>
            </a:r>
          </a:p>
          <a:p>
            <a:pPr marL="0" indent="0">
              <a:buNone/>
            </a:pPr>
            <a:r>
              <a:rPr lang="en-US" altLang="th-TH" sz="1600" dirty="0" err="1"/>
              <a:t>Serial.begin</a:t>
            </a:r>
            <a:r>
              <a:rPr lang="en-US" altLang="th-TH" sz="1600" dirty="0"/>
              <a:t>(9600); 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</a:p>
          <a:p>
            <a:pPr marL="0" indent="0">
              <a:buNone/>
            </a:pPr>
            <a:endParaRPr lang="en-US" altLang="th-TH" sz="1600" dirty="0"/>
          </a:p>
          <a:p>
            <a:pPr marL="0" indent="0">
              <a:buNone/>
            </a:pPr>
            <a:r>
              <a:rPr lang="en-US" altLang="th-TH" sz="1600" dirty="0"/>
              <a:t>void loop() </a:t>
            </a:r>
          </a:p>
          <a:p>
            <a:pPr marL="0" indent="0">
              <a:buNone/>
            </a:pPr>
            <a:r>
              <a:rPr lang="en-US" altLang="th-TH" sz="1600" dirty="0"/>
              <a:t>{</a:t>
            </a:r>
          </a:p>
          <a:p>
            <a:pPr marL="0" indent="0">
              <a:buNone/>
            </a:pPr>
            <a:r>
              <a:rPr lang="en-US" altLang="th-TH" sz="1600" dirty="0"/>
              <a:t>for (</a:t>
            </a: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= 0 ;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&lt;= 255;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+= 5)</a:t>
            </a:r>
          </a:p>
          <a:p>
            <a:pPr marL="0" indent="0">
              <a:buNone/>
            </a:pPr>
            <a:r>
              <a:rPr lang="en-US" altLang="th-TH" sz="1600" dirty="0"/>
              <a:t>{  </a:t>
            </a:r>
          </a:p>
          <a:p>
            <a:pPr marL="0" indent="0">
              <a:buNone/>
            </a:pPr>
            <a:r>
              <a:rPr lang="en-US" altLang="th-TH" sz="1600" dirty="0"/>
              <a:t>   </a:t>
            </a:r>
            <a:r>
              <a:rPr lang="en-US" altLang="th-TH" sz="1600" dirty="0" err="1"/>
              <a:t>dacWrite</a:t>
            </a:r>
            <a:r>
              <a:rPr lang="en-US" altLang="th-TH" sz="1600" dirty="0"/>
              <a:t>(</a:t>
            </a:r>
            <a:r>
              <a:rPr lang="en-US" altLang="th-TH" sz="1600" dirty="0" err="1"/>
              <a:t>ledPin</a:t>
            </a:r>
            <a:r>
              <a:rPr lang="en-US" altLang="th-TH" sz="1600" dirty="0"/>
              <a:t>,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);</a:t>
            </a:r>
          </a:p>
          <a:p>
            <a:pPr marL="0" indent="0">
              <a:buNone/>
            </a:pPr>
            <a:r>
              <a:rPr lang="en-US" altLang="th-TH" sz="1600" dirty="0"/>
              <a:t>   </a:t>
            </a: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 = </a:t>
            </a:r>
            <a:r>
              <a:rPr lang="en-US" altLang="th-TH" sz="1600" dirty="0" err="1"/>
              <a:t>analogRead</a:t>
            </a:r>
            <a:r>
              <a:rPr lang="en-US" altLang="th-TH" sz="1600" dirty="0"/>
              <a:t>(A0);</a:t>
            </a:r>
          </a:p>
          <a:p>
            <a:pPr marL="0" indent="0">
              <a:buNone/>
            </a:pPr>
            <a:r>
              <a:rPr lang="en-US" altLang="th-TH" sz="1600" dirty="0"/>
              <a:t>   float voltage = 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 * (3.3 / 4095);</a:t>
            </a:r>
          </a:p>
          <a:p>
            <a:pPr marL="0" indent="0">
              <a:buNone/>
            </a:pPr>
            <a:r>
              <a:rPr lang="en-US" altLang="th-TH" sz="1600" dirty="0"/>
              <a:t>   </a:t>
            </a:r>
            <a:r>
              <a:rPr lang="en-US" altLang="th-TH" sz="1600" dirty="0" err="1"/>
              <a:t>Serial.println</a:t>
            </a:r>
            <a:r>
              <a:rPr lang="en-US" altLang="th-TH" sz="1600" dirty="0"/>
              <a:t>(voltage);</a:t>
            </a:r>
          </a:p>
          <a:p>
            <a:pPr marL="0" indent="0">
              <a:buNone/>
            </a:pPr>
            <a:r>
              <a:rPr lang="en-US" altLang="th-TH" sz="1600" dirty="0"/>
              <a:t>  delay(50);  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</a:p>
          <a:p>
            <a:pPr marL="0" indent="0">
              <a:buNone/>
            </a:pPr>
            <a:endParaRPr lang="en-US" altLang="th-TH" sz="1400" dirty="0"/>
          </a:p>
        </p:txBody>
      </p:sp>
      <p:sp>
        <p:nvSpPr>
          <p:cNvPr id="7" name="ชื่อเรื่อง 1"/>
          <p:cNvSpPr txBox="1">
            <a:spLocks/>
          </p:cNvSpPr>
          <p:nvPr/>
        </p:nvSpPr>
        <p:spPr bwMode="auto">
          <a:xfrm>
            <a:off x="4117576" y="2026642"/>
            <a:ext cx="4416824" cy="95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th-TH" sz="3200" kern="0" dirty="0"/>
              <a:t>ESP32 </a:t>
            </a:r>
            <a:r>
              <a:rPr lang="th-TH" altLang="th-TH" sz="4000" kern="0" dirty="0"/>
              <a:t>มี</a:t>
            </a:r>
            <a:r>
              <a:rPr lang="th-TH" altLang="th-TH" sz="3200" kern="0" dirty="0"/>
              <a:t> </a:t>
            </a:r>
            <a:r>
              <a:rPr lang="en-US" altLang="th-TH" sz="3200" kern="0" dirty="0"/>
              <a:t>DAC 8bits</a:t>
            </a:r>
            <a:endParaRPr lang="th-TH" altLang="th-TH" sz="3200" kern="0" dirty="0"/>
          </a:p>
        </p:txBody>
      </p:sp>
    </p:spTree>
    <p:extLst>
      <p:ext uri="{BB962C8B-B14F-4D97-AF65-F5344CB8AC3E}">
        <p14:creationId xmlns:p14="http://schemas.microsoft.com/office/powerpoint/2010/main" val="1067316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37</a:t>
            </a:fld>
            <a:endParaRPr lang="en-US" altLang="th-TH"/>
          </a:p>
        </p:txBody>
      </p:sp>
      <p:sp>
        <p:nvSpPr>
          <p:cNvPr id="5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990599"/>
            <a:ext cx="8001000" cy="3200401"/>
          </a:xfrm>
        </p:spPr>
        <p:txBody>
          <a:bodyPr/>
          <a:lstStyle/>
          <a:p>
            <a:pPr marL="0" indent="0">
              <a:buNone/>
            </a:pPr>
            <a:r>
              <a:rPr lang="en-US" altLang="th-TH" sz="1600" dirty="0"/>
              <a:t>for (</a:t>
            </a: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= 255 ;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&gt;= 0;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-= 5) </a:t>
            </a:r>
          </a:p>
          <a:p>
            <a:pPr marL="0" indent="0">
              <a:buNone/>
            </a:pPr>
            <a:r>
              <a:rPr lang="en-US" altLang="th-TH" sz="1600" dirty="0"/>
              <a:t>{  </a:t>
            </a:r>
          </a:p>
          <a:p>
            <a:pPr marL="0" indent="0">
              <a:buNone/>
            </a:pPr>
            <a:r>
              <a:rPr lang="en-US" altLang="th-TH" sz="1600" dirty="0"/>
              <a:t>   </a:t>
            </a:r>
            <a:r>
              <a:rPr lang="en-US" altLang="th-TH" sz="1600" dirty="0" err="1"/>
              <a:t>dacWrite</a:t>
            </a:r>
            <a:r>
              <a:rPr lang="en-US" altLang="th-TH" sz="1600" dirty="0"/>
              <a:t>(</a:t>
            </a:r>
            <a:r>
              <a:rPr lang="en-US" altLang="th-TH" sz="1600" dirty="0" err="1"/>
              <a:t>ledPin</a:t>
            </a:r>
            <a:r>
              <a:rPr lang="en-US" altLang="th-TH" sz="1600" dirty="0"/>
              <a:t>,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);</a:t>
            </a:r>
          </a:p>
          <a:p>
            <a:pPr marL="0" indent="0">
              <a:buNone/>
            </a:pPr>
            <a:r>
              <a:rPr lang="en-US" altLang="th-TH" sz="1600" dirty="0"/>
              <a:t>   </a:t>
            </a: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 = </a:t>
            </a:r>
            <a:r>
              <a:rPr lang="en-US" altLang="th-TH" sz="1600" dirty="0" err="1"/>
              <a:t>analogRead</a:t>
            </a:r>
            <a:r>
              <a:rPr lang="en-US" altLang="th-TH" sz="1600" dirty="0"/>
              <a:t>(A0);</a:t>
            </a:r>
          </a:p>
          <a:p>
            <a:pPr marL="0" indent="0">
              <a:buNone/>
            </a:pPr>
            <a:r>
              <a:rPr lang="en-US" altLang="th-TH" sz="1600" dirty="0"/>
              <a:t>   float voltage = 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 * (3.3 / 4095);</a:t>
            </a:r>
          </a:p>
          <a:p>
            <a:pPr marL="0" indent="0">
              <a:buNone/>
            </a:pPr>
            <a:r>
              <a:rPr lang="en-US" altLang="th-TH" sz="1600" dirty="0"/>
              <a:t>   </a:t>
            </a:r>
            <a:r>
              <a:rPr lang="en-US" altLang="th-TH" sz="1600" dirty="0" err="1"/>
              <a:t>Serial.println</a:t>
            </a:r>
            <a:r>
              <a:rPr lang="en-US" altLang="th-TH" sz="1600" dirty="0"/>
              <a:t>(voltage);</a:t>
            </a:r>
          </a:p>
          <a:p>
            <a:pPr marL="0" indent="0">
              <a:buNone/>
            </a:pPr>
            <a:r>
              <a:rPr lang="en-US" altLang="th-TH" sz="1600" dirty="0"/>
              <a:t>   delay(50);   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  <a:endParaRPr lang="th-TH" altLang="th-TH" sz="1600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/>
          <a:srcRect b="335"/>
          <a:stretch/>
        </p:blipFill>
        <p:spPr>
          <a:xfrm>
            <a:off x="3626502" y="2514600"/>
            <a:ext cx="4576487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6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E2C0AE1-8ECF-4FD5-B6C7-51626A74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38</a:t>
            </a:fld>
            <a:endParaRPr lang="en-US" altLang="th-TH"/>
          </a:p>
        </p:txBody>
      </p:sp>
      <p:pic>
        <p:nvPicPr>
          <p:cNvPr id="6" name="รูปภาพ 5" descr="รูปภาพประกอบด้วย ข้อความ,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D43090D-61C1-4AA6-9C7A-44BB3E598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752600"/>
            <a:ext cx="6781800" cy="4362958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1EE76A1-C6CB-42C2-8225-A20D1EE6C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th-TH" altLang="th-TH" dirty="0"/>
              <a:t>การควบคุมและสร้างเสียงหรือสัญญาณด้วย </a:t>
            </a:r>
            <a:r>
              <a:rPr lang="en-US" altLang="th-TH" sz="2400" dirty="0"/>
              <a:t>DAC</a:t>
            </a:r>
            <a:endParaRPr lang="th-TH" altLang="th-TH" sz="2400" dirty="0"/>
          </a:p>
        </p:txBody>
      </p:sp>
    </p:spTree>
    <p:extLst>
      <p:ext uri="{BB962C8B-B14F-4D97-AF65-F5344CB8AC3E}">
        <p14:creationId xmlns:p14="http://schemas.microsoft.com/office/powerpoint/2010/main" val="38090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arduino.cc/en/uploads/Tutorial/pw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38313"/>
            <a:ext cx="4095750" cy="448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4" descr="Pulse Width Modulation alternates high and low voltage to get an ave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1"/>
          <a:stretch>
            <a:fillRect/>
          </a:stretch>
        </p:blipFill>
        <p:spPr bwMode="auto">
          <a:xfrm>
            <a:off x="4370388" y="3048000"/>
            <a:ext cx="4745037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ชื่อเรื่อง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001000" cy="1216025"/>
          </a:xfrm>
        </p:spPr>
        <p:txBody>
          <a:bodyPr/>
          <a:lstStyle/>
          <a:p>
            <a:pPr algn="ctr"/>
            <a:r>
              <a:rPr lang="en-US" altLang="th-TH" sz="3600"/>
              <a:t>PWM (Pulse Width Modulation)</a:t>
            </a:r>
            <a:endParaRPr lang="th-TH" altLang="th-TH" sz="3600"/>
          </a:p>
        </p:txBody>
      </p:sp>
    </p:spTree>
    <p:extLst>
      <p:ext uri="{BB962C8B-B14F-4D97-AF65-F5344CB8AC3E}">
        <p14:creationId xmlns:p14="http://schemas.microsoft.com/office/powerpoint/2010/main" val="157692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4</a:t>
            </a:fld>
            <a:endParaRPr lang="en-US" altLang="th-TH"/>
          </a:p>
        </p:txBody>
      </p:sp>
      <p:sp>
        <p:nvSpPr>
          <p:cNvPr id="13" name="ชื่อเรื่อง 1"/>
          <p:cNvSpPr>
            <a:spLocks noGrp="1"/>
          </p:cNvSpPr>
          <p:nvPr>
            <p:ph type="title"/>
          </p:nvPr>
        </p:nvSpPr>
        <p:spPr>
          <a:xfrm>
            <a:off x="320674" y="623887"/>
            <a:ext cx="8416925" cy="682625"/>
          </a:xfrm>
        </p:spPr>
        <p:txBody>
          <a:bodyPr/>
          <a:lstStyle/>
          <a:p>
            <a:r>
              <a:rPr lang="th-TH" sz="3600" dirty="0"/>
              <a:t>ติดตั้ง </a:t>
            </a:r>
            <a:r>
              <a:rPr lang="en-US" sz="3600" dirty="0"/>
              <a:t>core ESP32 </a:t>
            </a:r>
            <a:endParaRPr lang="th-TH" sz="2800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331912"/>
            <a:ext cx="4800601" cy="542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63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40</a:t>
            </a:fld>
            <a:endParaRPr lang="en-US" altLang="th-TH"/>
          </a:p>
        </p:txBody>
      </p:sp>
      <p:sp>
        <p:nvSpPr>
          <p:cNvPr id="9" name="ชื่อเรื่อง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altLang="th-TH" dirty="0" err="1"/>
              <a:t>PWM_Analog_Serial</a:t>
            </a:r>
            <a:endParaRPr lang="th-TH" altLang="th-TH" dirty="0"/>
          </a:p>
        </p:txBody>
      </p:sp>
      <p:sp>
        <p:nvSpPr>
          <p:cNvPr id="10" name="สี่เหลี่ยมผืนผ้า 9"/>
          <p:cNvSpPr>
            <a:spLocks noChangeArrowheads="1"/>
          </p:cNvSpPr>
          <p:nvPr/>
        </p:nvSpPr>
        <p:spPr bwMode="auto">
          <a:xfrm>
            <a:off x="1228725" y="6248400"/>
            <a:ext cx="2133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 dirty="0"/>
              <a:t>D15 (PWM)</a:t>
            </a:r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r>
              <a:rPr lang="en-US" altLang="th-TH" sz="2400" dirty="0"/>
              <a:t> </a:t>
            </a:r>
            <a:endParaRPr lang="th-TH" altLang="th-TH" sz="2400" dirty="0"/>
          </a:p>
        </p:txBody>
      </p:sp>
      <p:sp>
        <p:nvSpPr>
          <p:cNvPr id="11" name="สี่เหลี่ยมผืนผ้า 10"/>
          <p:cNvSpPr>
            <a:spLocks noChangeArrowheads="1"/>
          </p:cNvSpPr>
          <p:nvPr/>
        </p:nvSpPr>
        <p:spPr bwMode="auto">
          <a:xfrm>
            <a:off x="3733800" y="6248400"/>
            <a:ext cx="2133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 dirty="0"/>
              <a:t>VP = ADC0</a:t>
            </a:r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r>
              <a:rPr lang="en-US" altLang="th-TH" sz="2400" dirty="0"/>
              <a:t> </a:t>
            </a:r>
            <a:endParaRPr lang="th-TH" altLang="th-TH" sz="2400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4" y="1919288"/>
            <a:ext cx="5943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48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41</a:t>
            </a:fld>
            <a:endParaRPr lang="en-US" altLang="th-TH"/>
          </a:p>
        </p:txBody>
      </p:sp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altLang="th-TH" dirty="0" err="1"/>
              <a:t>PWM_Analog_Serial</a:t>
            </a:r>
            <a:endParaRPr lang="th-TH" altLang="th-TH" dirty="0"/>
          </a:p>
        </p:txBody>
      </p:sp>
      <p:sp>
        <p:nvSpPr>
          <p:cNvPr id="6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1752599"/>
            <a:ext cx="8001000" cy="5105401"/>
          </a:xfrm>
        </p:spPr>
        <p:txBody>
          <a:bodyPr/>
          <a:lstStyle/>
          <a:p>
            <a:pPr marL="0" indent="0">
              <a:buNone/>
            </a:pPr>
            <a:r>
              <a:rPr lang="en-US" altLang="th-TH" sz="1600" dirty="0"/>
              <a:t>  </a:t>
            </a:r>
          </a:p>
          <a:p>
            <a:pPr marL="0" indent="0">
              <a:buNone/>
            </a:pPr>
            <a:r>
              <a:rPr lang="en-US" altLang="th-TH" sz="1600" dirty="0"/>
              <a:t>void setup() {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ledcSetup</a:t>
            </a:r>
            <a:r>
              <a:rPr lang="en-US" altLang="th-TH" sz="1600" dirty="0"/>
              <a:t>(0, 50000, 13);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ledcAttachPin</a:t>
            </a:r>
            <a:r>
              <a:rPr lang="en-US" altLang="th-TH" sz="1600" dirty="0"/>
              <a:t>(15, 0);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Serial.begin</a:t>
            </a:r>
            <a:r>
              <a:rPr lang="en-US" altLang="th-TH" sz="1600" dirty="0"/>
              <a:t>(9600); 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</a:p>
          <a:p>
            <a:pPr marL="0" indent="0">
              <a:buNone/>
            </a:pPr>
            <a:endParaRPr lang="en-US" altLang="th-TH" sz="1600" dirty="0"/>
          </a:p>
          <a:p>
            <a:pPr marL="0" indent="0">
              <a:buNone/>
            </a:pPr>
            <a:r>
              <a:rPr lang="en-US" altLang="th-TH" sz="1600" dirty="0"/>
              <a:t>void loop() {</a:t>
            </a:r>
          </a:p>
          <a:p>
            <a:pPr marL="0" indent="0">
              <a:buNone/>
            </a:pPr>
            <a:r>
              <a:rPr lang="en-US" altLang="th-TH" sz="1600" dirty="0"/>
              <a:t>  for (</a:t>
            </a: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= 0 ;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&lt;= 8191;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+= 10)</a:t>
            </a:r>
          </a:p>
          <a:p>
            <a:pPr marL="0" indent="0">
              <a:buNone/>
            </a:pPr>
            <a:r>
              <a:rPr lang="en-US" altLang="th-TH" sz="1600" dirty="0"/>
              <a:t>{  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ledcWrite</a:t>
            </a:r>
            <a:r>
              <a:rPr lang="en-US" altLang="th-TH" sz="1600" dirty="0"/>
              <a:t>(0,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);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 = </a:t>
            </a:r>
            <a:r>
              <a:rPr lang="en-US" altLang="th-TH" sz="1600" dirty="0" err="1"/>
              <a:t>analogRead</a:t>
            </a:r>
            <a:r>
              <a:rPr lang="en-US" altLang="th-TH" sz="1600" dirty="0"/>
              <a:t>(A0);</a:t>
            </a:r>
          </a:p>
          <a:p>
            <a:pPr marL="0" indent="0">
              <a:buNone/>
            </a:pPr>
            <a:r>
              <a:rPr lang="en-US" altLang="th-TH" sz="1600" dirty="0"/>
              <a:t>  float voltage = 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 * (3.3 / 4095);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Serial.println</a:t>
            </a:r>
            <a:r>
              <a:rPr lang="en-US" altLang="th-TH" sz="1600" dirty="0"/>
              <a:t>(voltage);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  <a:endParaRPr lang="en-US" altLang="th-TH" sz="1400" dirty="0"/>
          </a:p>
        </p:txBody>
      </p:sp>
      <p:sp>
        <p:nvSpPr>
          <p:cNvPr id="7" name="ตัวแทนเนื้อหา 2"/>
          <p:cNvSpPr txBox="1">
            <a:spLocks/>
          </p:cNvSpPr>
          <p:nvPr/>
        </p:nvSpPr>
        <p:spPr bwMode="auto">
          <a:xfrm>
            <a:off x="3810000" y="1676400"/>
            <a:ext cx="3505200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th-TH" sz="1600" dirty="0"/>
              <a:t>(timer, frequency, bit resolution</a:t>
            </a:r>
            <a:r>
              <a:rPr lang="en-US" altLang="th-TH" sz="1400" dirty="0"/>
              <a:t>)</a:t>
            </a:r>
            <a:endParaRPr lang="th-TH" altLang="th-TH" sz="1400" dirty="0"/>
          </a:p>
        </p:txBody>
      </p:sp>
      <p:cxnSp>
        <p:nvCxnSpPr>
          <p:cNvPr id="3" name="ลูกศรเชื่อมต่อแบบตรง 2"/>
          <p:cNvCxnSpPr>
            <a:stCxn id="7" idx="1"/>
          </p:cNvCxnSpPr>
          <p:nvPr/>
        </p:nvCxnSpPr>
        <p:spPr bwMode="auto">
          <a:xfrm flipH="1">
            <a:off x="2667000" y="1910557"/>
            <a:ext cx="1143000" cy="4516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ตัวแทนเนื้อหา 2"/>
          <p:cNvSpPr txBox="1">
            <a:spLocks/>
          </p:cNvSpPr>
          <p:nvPr/>
        </p:nvSpPr>
        <p:spPr bwMode="auto">
          <a:xfrm>
            <a:off x="3886200" y="2485336"/>
            <a:ext cx="1371600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th-TH" sz="1600" dirty="0"/>
              <a:t>(pin, timer</a:t>
            </a:r>
            <a:r>
              <a:rPr lang="en-US" altLang="th-TH" sz="1400" dirty="0"/>
              <a:t>)</a:t>
            </a:r>
            <a:endParaRPr lang="th-TH" altLang="th-TH" sz="1400" dirty="0"/>
          </a:p>
        </p:txBody>
      </p:sp>
      <p:cxnSp>
        <p:nvCxnSpPr>
          <p:cNvPr id="10" name="ลูกศรเชื่อมต่อแบบตรง 9"/>
          <p:cNvCxnSpPr/>
          <p:nvPr/>
        </p:nvCxnSpPr>
        <p:spPr bwMode="auto">
          <a:xfrm flipH="1">
            <a:off x="2895600" y="2743200"/>
            <a:ext cx="9906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ชื่อเรื่อง 1"/>
          <p:cNvSpPr txBox="1">
            <a:spLocks/>
          </p:cNvSpPr>
          <p:nvPr/>
        </p:nvSpPr>
        <p:spPr bwMode="auto">
          <a:xfrm>
            <a:off x="4117576" y="2926953"/>
            <a:ext cx="4416824" cy="95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th-TH" sz="3200" kern="0" dirty="0"/>
              <a:t>ESP32 </a:t>
            </a:r>
            <a:r>
              <a:rPr lang="th-TH" altLang="th-TH" sz="4000" kern="0" dirty="0"/>
              <a:t>มี</a:t>
            </a:r>
            <a:r>
              <a:rPr lang="th-TH" altLang="th-TH" sz="3200" kern="0" dirty="0"/>
              <a:t> </a:t>
            </a:r>
            <a:r>
              <a:rPr lang="en-US" altLang="th-TH" sz="3200" kern="0" dirty="0"/>
              <a:t>PWM 13bits</a:t>
            </a:r>
            <a:endParaRPr lang="th-TH" altLang="th-TH" sz="3200" kern="0" dirty="0"/>
          </a:p>
        </p:txBody>
      </p:sp>
    </p:spTree>
    <p:extLst>
      <p:ext uri="{BB962C8B-B14F-4D97-AF65-F5344CB8AC3E}">
        <p14:creationId xmlns:p14="http://schemas.microsoft.com/office/powerpoint/2010/main" val="1144936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42</a:t>
            </a:fld>
            <a:endParaRPr lang="en-US" altLang="th-TH"/>
          </a:p>
        </p:txBody>
      </p:sp>
      <p:sp>
        <p:nvSpPr>
          <p:cNvPr id="6" name="ตัวแทนเนื้อหา 2"/>
          <p:cNvSpPr>
            <a:spLocks noGrp="1"/>
          </p:cNvSpPr>
          <p:nvPr>
            <p:ph idx="1"/>
          </p:nvPr>
        </p:nvSpPr>
        <p:spPr>
          <a:xfrm>
            <a:off x="566738" y="1752599"/>
            <a:ext cx="8001000" cy="5105401"/>
          </a:xfrm>
        </p:spPr>
        <p:txBody>
          <a:bodyPr/>
          <a:lstStyle/>
          <a:p>
            <a:pPr marL="0" indent="0">
              <a:buNone/>
            </a:pPr>
            <a:r>
              <a:rPr lang="en-US" altLang="th-TH" sz="1600" dirty="0"/>
              <a:t>for (</a:t>
            </a: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= 8191 ;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&gt;= 0;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 -= 10) </a:t>
            </a:r>
          </a:p>
          <a:p>
            <a:pPr marL="0" indent="0">
              <a:buNone/>
            </a:pPr>
            <a:r>
              <a:rPr lang="en-US" altLang="th-TH" sz="1600" dirty="0"/>
              <a:t>{  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ledcWrite</a:t>
            </a:r>
            <a:r>
              <a:rPr lang="en-US" altLang="th-TH" sz="1600" dirty="0"/>
              <a:t>(0, </a:t>
            </a:r>
            <a:r>
              <a:rPr lang="en-US" altLang="th-TH" sz="1600" dirty="0" err="1"/>
              <a:t>fadeValue</a:t>
            </a:r>
            <a:r>
              <a:rPr lang="en-US" altLang="th-TH" sz="1600" dirty="0"/>
              <a:t>);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int</a:t>
            </a:r>
            <a:r>
              <a:rPr lang="en-US" altLang="th-TH" sz="1600" dirty="0"/>
              <a:t> 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 = </a:t>
            </a:r>
            <a:r>
              <a:rPr lang="en-US" altLang="th-TH" sz="1600" dirty="0" err="1"/>
              <a:t>analogRead</a:t>
            </a:r>
            <a:r>
              <a:rPr lang="en-US" altLang="th-TH" sz="1600" dirty="0"/>
              <a:t>(A0);</a:t>
            </a:r>
          </a:p>
          <a:p>
            <a:pPr marL="0" indent="0">
              <a:buNone/>
            </a:pPr>
            <a:r>
              <a:rPr lang="en-US" altLang="th-TH" sz="1600" dirty="0"/>
              <a:t>  float voltage = </a:t>
            </a:r>
            <a:r>
              <a:rPr lang="en-US" altLang="th-TH" sz="1600" dirty="0" err="1"/>
              <a:t>sensorValue</a:t>
            </a:r>
            <a:r>
              <a:rPr lang="en-US" altLang="th-TH" sz="1600" dirty="0"/>
              <a:t> * (3.3 / 4095);</a:t>
            </a:r>
          </a:p>
          <a:p>
            <a:pPr marL="0" indent="0">
              <a:buNone/>
            </a:pPr>
            <a:r>
              <a:rPr lang="en-US" altLang="th-TH" sz="1600" dirty="0"/>
              <a:t>  </a:t>
            </a:r>
            <a:r>
              <a:rPr lang="en-US" altLang="th-TH" sz="1600" dirty="0" err="1"/>
              <a:t>Serial.println</a:t>
            </a:r>
            <a:r>
              <a:rPr lang="en-US" altLang="th-TH" sz="1600" dirty="0"/>
              <a:t>(voltage);</a:t>
            </a:r>
          </a:p>
          <a:p>
            <a:pPr marL="0" indent="0">
              <a:buNone/>
            </a:pPr>
            <a:r>
              <a:rPr lang="en-US" altLang="th-TH" sz="1600" dirty="0"/>
              <a:t> }</a:t>
            </a:r>
          </a:p>
          <a:p>
            <a:pPr marL="0" indent="0">
              <a:buNone/>
            </a:pPr>
            <a:r>
              <a:rPr lang="en-US" altLang="th-TH" sz="1600" dirty="0"/>
              <a:t>}</a:t>
            </a:r>
            <a:endParaRPr lang="en-US" altLang="th-TH" sz="1400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712" y="2438400"/>
            <a:ext cx="3595688" cy="33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37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36C50BD-FCCC-4674-A207-C95F50F3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43</a:t>
            </a:fld>
            <a:endParaRPr lang="en-US" alt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512CBA3-0862-47B0-81B9-3BE8C0F99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828800"/>
            <a:ext cx="5419725" cy="4505325"/>
          </a:xfrm>
          <a:prstGeom prst="rect">
            <a:avLst/>
          </a:prstGeom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27071508-AA40-4B8A-8DB5-4CAE5320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th-TH" altLang="th-TH" dirty="0"/>
              <a:t>การควบคุมมอเตอร์ </a:t>
            </a:r>
            <a:r>
              <a:rPr lang="en-US" altLang="th-TH" sz="2400" dirty="0"/>
              <a:t>DC </a:t>
            </a:r>
            <a:r>
              <a:rPr lang="th-TH" altLang="th-TH" dirty="0"/>
              <a:t>ด้วย </a:t>
            </a:r>
            <a:r>
              <a:rPr lang="en-US" altLang="th-TH" sz="2400" dirty="0"/>
              <a:t>PWM</a:t>
            </a:r>
            <a:endParaRPr lang="th-TH" altLang="th-TH" sz="2400" dirty="0"/>
          </a:p>
        </p:txBody>
      </p:sp>
    </p:spTree>
    <p:extLst>
      <p:ext uri="{BB962C8B-B14F-4D97-AF65-F5344CB8AC3E}">
        <p14:creationId xmlns:p14="http://schemas.microsoft.com/office/powerpoint/2010/main" val="1919442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44</a:t>
            </a:fld>
            <a:endParaRPr lang="en-US" altLang="th-TH"/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 bwMode="auto">
          <a:xfrm>
            <a:off x="727075" y="4572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altLang="th-TH" kern="0" dirty="0"/>
              <a:t>DHT22 AM2302 </a:t>
            </a:r>
          </a:p>
          <a:p>
            <a:r>
              <a:rPr lang="en-US" altLang="th-TH" kern="0" dirty="0"/>
              <a:t>sensor </a:t>
            </a:r>
            <a:r>
              <a:rPr lang="th-TH" altLang="th-TH" kern="0" dirty="0"/>
              <a:t>วัดอุณหภูมิและความชื้น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A448124B-14F0-4770-BB9A-B117DA884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98" b="22222"/>
          <a:stretch/>
        </p:blipFill>
        <p:spPr>
          <a:xfrm rot="5400000">
            <a:off x="2660490" y="3024753"/>
            <a:ext cx="3823018" cy="204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00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45</a:t>
            </a:fld>
            <a:endParaRPr lang="en-US" altLang="th-TH"/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 bwMode="auto">
          <a:xfrm>
            <a:off x="727075" y="4572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altLang="th-TH" kern="0" dirty="0"/>
              <a:t>DHT22</a:t>
            </a:r>
            <a:endParaRPr lang="th-TH" altLang="th-TH" kern="0" dirty="0"/>
          </a:p>
        </p:txBody>
      </p:sp>
      <p:sp>
        <p:nvSpPr>
          <p:cNvPr id="5" name="สี่เหลี่ยมผืนผ้า 4"/>
          <p:cNvSpPr>
            <a:spLocks noChangeArrowheads="1"/>
          </p:cNvSpPr>
          <p:nvPr/>
        </p:nvSpPr>
        <p:spPr bwMode="auto">
          <a:xfrm>
            <a:off x="7460584" y="2590800"/>
            <a:ext cx="990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 dirty="0"/>
              <a:t>(D5)</a:t>
            </a:r>
            <a:r>
              <a:rPr lang="th-TH" altLang="th-TH" sz="2400" dirty="0"/>
              <a:t> </a:t>
            </a:r>
          </a:p>
          <a:p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r>
              <a:rPr lang="en-US" altLang="th-TH" sz="2400" dirty="0"/>
              <a:t> </a:t>
            </a:r>
            <a:endParaRPr lang="th-TH" altLang="th-TH" sz="2400" dirty="0"/>
          </a:p>
        </p:txBody>
      </p:sp>
      <p:sp>
        <p:nvSpPr>
          <p:cNvPr id="7" name="สี่เหลี่ยมผืนผ้า 6"/>
          <p:cNvSpPr>
            <a:spLocks noChangeArrowheads="1"/>
          </p:cNvSpPr>
          <p:nvPr/>
        </p:nvSpPr>
        <p:spPr bwMode="auto">
          <a:xfrm>
            <a:off x="7148768" y="3021772"/>
            <a:ext cx="161423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th-TH" sz="2400" dirty="0"/>
              <a:t>(DHT11)</a:t>
            </a:r>
            <a:r>
              <a:rPr lang="th-TH" altLang="th-TH" sz="2400" dirty="0"/>
              <a:t> </a:t>
            </a:r>
          </a:p>
          <a:p>
            <a:endParaRPr lang="th-TH" altLang="th-TH" sz="2400" dirty="0"/>
          </a:p>
          <a:p>
            <a:endParaRPr lang="th-TH" altLang="th-TH" sz="2400" dirty="0"/>
          </a:p>
          <a:p>
            <a:endParaRPr lang="th-TH" altLang="th-TH" sz="2400" dirty="0"/>
          </a:p>
          <a:p>
            <a:r>
              <a:rPr lang="en-US" altLang="th-TH" sz="2400" dirty="0"/>
              <a:t> </a:t>
            </a:r>
            <a:endParaRPr lang="th-TH" altLang="th-TH" sz="24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F1A28ACE-AFE3-4019-8B90-E79967B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2018357"/>
            <a:ext cx="6631909" cy="39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6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81001" y="304800"/>
            <a:ext cx="7519849" cy="981075"/>
          </a:xfrm>
        </p:spPr>
        <p:txBody>
          <a:bodyPr/>
          <a:lstStyle/>
          <a:p>
            <a:r>
              <a:rPr lang="th-TH" sz="3200" dirty="0"/>
              <a:t>เพิ่ม </a:t>
            </a:r>
            <a:r>
              <a:rPr lang="en-US" sz="2800" dirty="0"/>
              <a:t>libraries DHT-sensor-library-master </a:t>
            </a:r>
            <a:br>
              <a:rPr lang="th-TH" sz="2800" dirty="0"/>
            </a:br>
            <a:r>
              <a:rPr lang="th-TH" sz="2800" dirty="0"/>
              <a:t>                และ  </a:t>
            </a:r>
            <a:r>
              <a:rPr lang="en-US" sz="2800" dirty="0" err="1"/>
              <a:t>Adafruit_Sensor</a:t>
            </a:r>
            <a:r>
              <a:rPr lang="en-US" sz="2800" dirty="0"/>
              <a:t>-master</a:t>
            </a:r>
            <a:endParaRPr lang="th-TH" sz="2800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46</a:t>
            </a:fld>
            <a:endParaRPr lang="en-US" altLang="th-TH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A390161-6D1B-4508-9EEC-677AB644A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252"/>
          <a:stretch/>
        </p:blipFill>
        <p:spPr>
          <a:xfrm>
            <a:off x="685800" y="2057400"/>
            <a:ext cx="7215050" cy="38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00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47</a:t>
            </a:fld>
            <a:endParaRPr lang="en-US" altLang="th-TH"/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 bwMode="auto">
          <a:xfrm>
            <a:off x="727075" y="4572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US" altLang="th-TH" kern="0" dirty="0"/>
              <a:t>DHT22</a:t>
            </a:r>
            <a:endParaRPr lang="th-TH" altLang="th-TH" kern="0" dirty="0"/>
          </a:p>
        </p:txBody>
      </p:sp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014E6CC8-1B6F-4D3E-B1A8-60267E4CC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05000"/>
            <a:ext cx="8001000" cy="510540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#include "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DHT.h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"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#define DHTPIN 5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#define DHTTYPE DHT22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DHT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dht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(DHTPIN, DHTTYPE);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void setup() </a:t>
            </a:r>
            <a:b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Serial.begin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(9600);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Serial.println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("DHT22 test!");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dht.begin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}</a:t>
            </a:r>
          </a:p>
          <a:p>
            <a:pPr marL="0" indent="0">
              <a:buNone/>
            </a:pPr>
            <a:endParaRPr lang="en-US" altLang="th-TH" sz="1400" dirty="0"/>
          </a:p>
        </p:txBody>
      </p:sp>
    </p:spTree>
    <p:extLst>
      <p:ext uri="{BB962C8B-B14F-4D97-AF65-F5344CB8AC3E}">
        <p14:creationId xmlns:p14="http://schemas.microsoft.com/office/powerpoint/2010/main" val="2670005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48</a:t>
            </a:fld>
            <a:endParaRPr lang="en-US" alt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9F6BD-5163-4630-B790-A21374B63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7005"/>
            <a:ext cx="8001000" cy="594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void loop() </a:t>
            </a:r>
            <a:b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 float h =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dht.readHumidity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 float t =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dht.readTemperature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  if (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isnan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(t) ||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isnan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(h)) </a:t>
            </a:r>
            <a:b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Serial.println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("Failed to read from DHT");} </a:t>
            </a:r>
            <a:b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  else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Serial.print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("Humidity: ");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Serial.print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(h);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Serial.print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(" %\t");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Serial.print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("Temperature: ");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Serial.print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(t);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Serial.println</a:t>
            </a: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(" *C");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     delay(200); 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}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1438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1FB1D8-2274-4AF2-BA51-5FD47CAEC6A6}" type="slidenum">
              <a:rPr lang="en-US" altLang="th-TH" smtClean="0"/>
              <a:pPr>
                <a:defRPr/>
              </a:pPr>
              <a:t>49</a:t>
            </a:fld>
            <a:endParaRPr lang="en-US" altLang="th-TH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AD47CAD-ABC0-4473-BB24-EA15CC88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704850"/>
            <a:ext cx="6400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1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5</a:t>
            </a:fld>
            <a:endParaRPr lang="en-US" altLang="th-TH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8628"/>
            <a:ext cx="7363382" cy="61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7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6</a:t>
            </a:fld>
            <a:endParaRPr lang="en-US" altLang="th-TH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1219200" y="1905000"/>
            <a:ext cx="5943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sz="1600" dirty="0">
                <a:hlinkClick r:id="rId2"/>
              </a:rPr>
              <a:t>https://dl.espressif.com/dl/package_esp32_index.json</a:t>
            </a:r>
            <a:r>
              <a:rPr lang="en-US" sz="1600" dirty="0"/>
              <a:t> </a:t>
            </a:r>
            <a:endParaRPr lang="en-US" altLang="th-TH" sz="1600" dirty="0">
              <a:solidFill>
                <a:schemeClr val="tx2"/>
              </a:solidFill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1800"/>
            <a:ext cx="7620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5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7</a:t>
            </a:fld>
            <a:endParaRPr lang="en-US" alt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86012"/>
            <a:ext cx="5834474" cy="66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8</a:t>
            </a:fld>
            <a:endParaRPr lang="en-US" alt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"/>
            <a:ext cx="877746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4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27161-F0F3-4287-88ED-C01CF8667E34}" type="slidenum">
              <a:rPr lang="en-US" altLang="th-TH" smtClean="0"/>
              <a:pPr>
                <a:defRPr/>
              </a:pPr>
              <a:t>9</a:t>
            </a:fld>
            <a:endParaRPr lang="en-US" alt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7987462" cy="44958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3"/>
          <a:stretch/>
        </p:blipFill>
        <p:spPr>
          <a:xfrm>
            <a:off x="685800" y="4870322"/>
            <a:ext cx="7823200" cy="18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50958"/>
      </p:ext>
    </p:extLst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8847</TotalTime>
  <Words>904</Words>
  <Application>Microsoft Office PowerPoint</Application>
  <PresentationFormat>On-screen Show (4:3)</PresentationFormat>
  <Paragraphs>272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Verdana</vt:lpstr>
      <vt:lpstr>Wingdings</vt:lpstr>
      <vt:lpstr>Profile</vt:lpstr>
      <vt:lpstr>PowerPoint Presentation</vt:lpstr>
      <vt:lpstr>PowerPoint Presentation</vt:lpstr>
      <vt:lpstr>PowerPoint Presentation</vt:lpstr>
      <vt:lpstr>ติดตั้ง core ESP32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 Manager &amp; Com Port</vt:lpstr>
      <vt:lpstr>ติดตั้ง Driver โดยเลือกตามระบบปฏิบัติการ windows 64 หรือ 32 bit </vt:lpstr>
      <vt:lpstr>ESP32</vt:lpstr>
      <vt:lpstr>PowerPoint Presentation</vt:lpstr>
      <vt:lpstr>PowerPoint Presentation</vt:lpstr>
      <vt:lpstr>Input-Output  </vt:lpstr>
      <vt:lpstr>PowerPoint Presentation</vt:lpstr>
      <vt:lpstr>PowerPoint Presentation</vt:lpstr>
      <vt:lpstr>PowerPoint Presentation</vt:lpstr>
      <vt:lpstr>Output Digital</vt:lpstr>
      <vt:lpstr>PowerPoint Presentation</vt:lpstr>
      <vt:lpstr>Blink</vt:lpstr>
      <vt:lpstr>การควบคุมเปิดปิดหลอดไฟ AC ด้วย Relay</vt:lpstr>
      <vt:lpstr>Input Digital</vt:lpstr>
      <vt:lpstr>LDR sensor module ที่มี  output ให้เลือกใช้ทั้ง   analog และ digital</vt:lpstr>
      <vt:lpstr>PowerPoint Presentation</vt:lpstr>
      <vt:lpstr>DigitalReadSerial</vt:lpstr>
      <vt:lpstr>PowerPoint Presentation</vt:lpstr>
      <vt:lpstr>Input Analog (ADC)</vt:lpstr>
      <vt:lpstr>PowerPoint Presentation</vt:lpstr>
      <vt:lpstr>AnalogReadSerial</vt:lpstr>
      <vt:lpstr>PowerPoint Presentation</vt:lpstr>
      <vt:lpstr>ReadAnalogVoltage</vt:lpstr>
      <vt:lpstr>Output Analog (DAC)</vt:lpstr>
      <vt:lpstr>Fading</vt:lpstr>
      <vt:lpstr>Fading</vt:lpstr>
      <vt:lpstr>PowerPoint Presentation</vt:lpstr>
      <vt:lpstr>การควบคุมและสร้างเสียงหรือสัญญาณด้วย DAC</vt:lpstr>
      <vt:lpstr>PWM (Pulse Width Modulation)</vt:lpstr>
      <vt:lpstr>PWM_Analog_Serial</vt:lpstr>
      <vt:lpstr>PWM_Analog_Serial</vt:lpstr>
      <vt:lpstr>PowerPoint Presentation</vt:lpstr>
      <vt:lpstr>การควบคุมมอเตอร์ DC ด้วย PWM</vt:lpstr>
      <vt:lpstr>PowerPoint Presentation</vt:lpstr>
      <vt:lpstr>PowerPoint Presentation</vt:lpstr>
      <vt:lpstr>เพิ่ม libraries DHT-sensor-library-master                  และ  Adafruit_Sensor-master</vt:lpstr>
      <vt:lpstr>PowerPoint Presentation</vt:lpstr>
      <vt:lpstr>PowerPoint Presentation</vt:lpstr>
      <vt:lpstr>PowerPoint Presentation</vt:lpstr>
    </vt:vector>
  </TitlesOfParts>
  <Company>Indiana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Emitting Diode (L.E.D.)</dc:title>
  <dc:creator>Raise</dc:creator>
  <cp:lastModifiedBy>men</cp:lastModifiedBy>
  <cp:revision>1321</cp:revision>
  <cp:lastPrinted>2015-12-13T14:24:49Z</cp:lastPrinted>
  <dcterms:created xsi:type="dcterms:W3CDTF">2005-08-24T16:07:30Z</dcterms:created>
  <dcterms:modified xsi:type="dcterms:W3CDTF">2022-04-21T07:54:53Z</dcterms:modified>
</cp:coreProperties>
</file>